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0" r:id="rId2"/>
    <p:sldMasterId id="2147483672" r:id="rId3"/>
  </p:sldMasterIdLst>
  <p:notesMasterIdLst>
    <p:notesMasterId r:id="rId24"/>
  </p:notesMasterIdLst>
  <p:sldIdLst>
    <p:sldId id="257" r:id="rId4"/>
    <p:sldId id="259" r:id="rId5"/>
    <p:sldId id="330" r:id="rId6"/>
    <p:sldId id="434" r:id="rId7"/>
    <p:sldId id="444" r:id="rId8"/>
    <p:sldId id="452" r:id="rId9"/>
    <p:sldId id="445" r:id="rId10"/>
    <p:sldId id="446" r:id="rId11"/>
    <p:sldId id="454" r:id="rId12"/>
    <p:sldId id="449" r:id="rId13"/>
    <p:sldId id="403" r:id="rId14"/>
    <p:sldId id="398" r:id="rId15"/>
    <p:sldId id="423" r:id="rId16"/>
    <p:sldId id="400" r:id="rId17"/>
    <p:sldId id="447" r:id="rId18"/>
    <p:sldId id="448" r:id="rId19"/>
    <p:sldId id="450" r:id="rId20"/>
    <p:sldId id="422" r:id="rId21"/>
    <p:sldId id="451" r:id="rId22"/>
    <p:sldId id="415" r:id="rId23"/>
  </p:sldIdLst>
  <p:sldSz cx="12192000" cy="6858000"/>
  <p:notesSz cx="6797675" cy="9926638"/>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Συντάκτης" initials="Α"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462AB"/>
    <a:srgbClr val="41719C"/>
    <a:srgbClr val="566579"/>
    <a:srgbClr val="9DC3E6"/>
    <a:srgbClr val="767171"/>
    <a:srgbClr val="A9CBE9"/>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035" autoAdjust="0"/>
  </p:normalViewPr>
  <p:slideViewPr>
    <p:cSldViewPr snapToGrid="0">
      <p:cViewPr varScale="1">
        <p:scale>
          <a:sx n="85" d="100"/>
          <a:sy n="85" d="100"/>
        </p:scale>
        <p:origin x="159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3A3B39-6645-44E5-92F2-E5D04627421F}" type="datetimeFigureOut">
              <a:rPr lang="en-US" smtClean="0"/>
              <a:t>1/27/2020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ED8022-7039-4A1B-9A6F-B9DE80F89BAF}" type="slidenum">
              <a:rPr lang="en-US" smtClean="0"/>
              <a:t>‹#›</a:t>
            </a:fld>
            <a:endParaRPr lang="en-US"/>
          </a:p>
        </p:txBody>
      </p:sp>
    </p:spTree>
    <p:extLst>
      <p:ext uri="{BB962C8B-B14F-4D97-AF65-F5344CB8AC3E}">
        <p14:creationId xmlns:p14="http://schemas.microsoft.com/office/powerpoint/2010/main" val="37017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a:solidFill>
                  <a:schemeClr val="tx1"/>
                </a:solidFill>
                <a:effectLst/>
                <a:latin typeface="+mn-lt"/>
                <a:ea typeface="+mn-ea"/>
                <a:cs typeface="+mn-cs"/>
              </a:rPr>
              <a:t>Θα ήθελα να σας ευχαριστήσω για την παρουσία σήμερα εδώ. Όπως ίσως θα έχετε ήδη αντιληφθεί, δεν διαλέξαμε τυχαία την αίθουσα εκδηλώσεων του νέου Μουσείου, στο Ίδρυμα Βασίλη και </a:t>
            </a:r>
            <a:r>
              <a:rPr lang="el-GR" sz="1200" b="0" i="0" kern="1200" dirty="0" err="1">
                <a:solidFill>
                  <a:schemeClr val="tx1"/>
                </a:solidFill>
                <a:effectLst/>
                <a:latin typeface="+mn-lt"/>
                <a:ea typeface="+mn-ea"/>
                <a:cs typeface="+mn-cs"/>
              </a:rPr>
              <a:t>Ελίζας</a:t>
            </a:r>
            <a:r>
              <a:rPr lang="el-GR" sz="1200" b="0" i="0" kern="1200" dirty="0">
                <a:solidFill>
                  <a:schemeClr val="tx1"/>
                </a:solidFill>
                <a:effectLst/>
                <a:latin typeface="+mn-lt"/>
                <a:ea typeface="+mn-ea"/>
                <a:cs typeface="+mn-cs"/>
              </a:rPr>
              <a:t> Γουλανδρή: Με την επιλογή του χώρου ο οποίος μας φιλοξενεί σήμερα, θέλαμε να δείξουμε και εμπράκτως ότι εμείς, στο Υπουργείο Τουρισμού, αγκαλιάζουμε και στηρίζουμε κάθε προσπάθεια αναβάθμισης του τουριστικού προϊόντος. Από όπου και εάν προέρχεται.</a:t>
            </a:r>
          </a:p>
          <a:p>
            <a:r>
              <a:rPr lang="el-GR" sz="1200" b="0" i="0" kern="1200" dirty="0">
                <a:solidFill>
                  <a:schemeClr val="tx1"/>
                </a:solidFill>
                <a:effectLst/>
                <a:latin typeface="+mn-lt"/>
                <a:ea typeface="+mn-ea"/>
                <a:cs typeface="+mn-cs"/>
              </a:rPr>
              <a:t> </a:t>
            </a:r>
          </a:p>
          <a:p>
            <a:r>
              <a:rPr lang="el-GR" sz="1200" b="0" i="0" kern="1200" dirty="0">
                <a:solidFill>
                  <a:schemeClr val="tx1"/>
                </a:solidFill>
                <a:effectLst/>
                <a:latin typeface="+mn-lt"/>
                <a:ea typeface="+mn-ea"/>
                <a:cs typeface="+mn-cs"/>
              </a:rPr>
              <a:t>Ένα νέο, σύγχρονο μουσείο, με μια εντυπωσιακή συλλογή έργων τέχνης, δίπλα στο Καλλιμάρμαρο και μια ανάσα από το ιστορικό κέντρο της Αθήνας, δεν μπορεί παρά να προσελκύει επισκέπτες. Από το εσωτερικό και από το εξωτερικό. Καλύτερες υπηρεσίες, περισσότερος και καλύτερος τουρισμός. Αυτό επιδιώκει η κυβέρνηση της Νέας Δημοκρατίας, αυτό επιδιώκουμε και εμείς ως καθ' ύλην αρμόδιοι στο υπουργείο Τουρισμού. Νομίζω ότι πλέον θα πρέπει να το έχουμε καταλάβει όλοι: Ο τουρισμός στην Ελλάδα είναι και πρέπει να είναι </a:t>
            </a:r>
            <a:r>
              <a:rPr lang="el-GR" sz="1200" b="0" i="0" kern="1200" dirty="0" err="1">
                <a:solidFill>
                  <a:schemeClr val="tx1"/>
                </a:solidFill>
                <a:effectLst/>
                <a:latin typeface="+mn-lt"/>
                <a:ea typeface="+mn-ea"/>
                <a:cs typeface="+mn-cs"/>
              </a:rPr>
              <a:t>είναι</a:t>
            </a:r>
            <a:r>
              <a:rPr lang="el-GR" sz="1200" b="0" i="0" kern="1200" dirty="0">
                <a:solidFill>
                  <a:schemeClr val="tx1"/>
                </a:solidFill>
                <a:effectLst/>
                <a:latin typeface="+mn-lt"/>
                <a:ea typeface="+mn-ea"/>
                <a:cs typeface="+mn-cs"/>
              </a:rPr>
              <a:t> παντού. Ο τουρισμός αγγίζει όλους μας. Και μας αφορά όλους.</a:t>
            </a:r>
          </a:p>
          <a:p>
            <a:r>
              <a:rPr lang="el-GR"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Ευχαριστίες Πολιτική Ομάδα</a:t>
            </a:r>
          </a:p>
          <a:p>
            <a:endParaRPr lang="el-GR" dirty="0"/>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1</a:t>
            </a:fld>
            <a:endParaRPr lang="en-US"/>
          </a:p>
        </p:txBody>
      </p:sp>
    </p:spTree>
    <p:extLst>
      <p:ext uri="{BB962C8B-B14F-4D97-AF65-F5344CB8AC3E}">
        <p14:creationId xmlns:p14="http://schemas.microsoft.com/office/powerpoint/2010/main" val="402873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πρώτη φορά ποσοτικοί στόχοι και δράσεις με στόχευση κόστος και χρονοδιάγραμμα. </a:t>
            </a:r>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13</a:t>
            </a:fld>
            <a:endParaRPr lang="en-US"/>
          </a:p>
        </p:txBody>
      </p:sp>
    </p:spTree>
    <p:extLst>
      <p:ext uri="{BB962C8B-B14F-4D97-AF65-F5344CB8AC3E}">
        <p14:creationId xmlns:p14="http://schemas.microsoft.com/office/powerpoint/2010/main" val="37753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lvl="0" indent="-171450">
              <a:buFont typeface="Arial" panose="020B0604020202020204" pitchFamily="34" charset="0"/>
              <a:buChar char="•"/>
            </a:pPr>
            <a:r>
              <a:rPr lang="el-GR" sz="1200" b="0" kern="1200" dirty="0">
                <a:solidFill>
                  <a:schemeClr val="tx1"/>
                </a:solidFill>
                <a:effectLst/>
                <a:latin typeface="inherit"/>
                <a:ea typeface="+mn-ea"/>
                <a:cs typeface="+mn-cs"/>
              </a:rPr>
              <a:t>Προσβασιμότητα &amp; Δια-συνδεσιμότητα</a:t>
            </a:r>
          </a:p>
          <a:p>
            <a:pPr marL="171450" lvl="0" indent="-171450">
              <a:buFont typeface="Arial" panose="020B0604020202020204" pitchFamily="34" charset="0"/>
              <a:buChar char="•"/>
            </a:pPr>
            <a:r>
              <a:rPr lang="el-GR" sz="1200" b="0" kern="1200" dirty="0">
                <a:solidFill>
                  <a:schemeClr val="tx1"/>
                </a:solidFill>
                <a:effectLst/>
                <a:latin typeface="inherit"/>
                <a:ea typeface="+mn-ea"/>
                <a:cs typeface="+mn-cs"/>
              </a:rPr>
              <a:t>Ιδιωτικές Υποδομές / Βιώσιμη Διαχείριση &amp; Ανάπτυξη</a:t>
            </a:r>
          </a:p>
          <a:p>
            <a:pPr marL="171450" lvl="0" indent="-171450">
              <a:buFont typeface="Arial" panose="020B0604020202020204" pitchFamily="34" charset="0"/>
              <a:buChar char="•"/>
            </a:pPr>
            <a:r>
              <a:rPr lang="el-GR" sz="1200" b="0" kern="1200" dirty="0">
                <a:solidFill>
                  <a:schemeClr val="tx1"/>
                </a:solidFill>
                <a:effectLst/>
                <a:latin typeface="inherit"/>
                <a:ea typeface="+mn-ea"/>
                <a:cs typeface="+mn-cs"/>
              </a:rPr>
              <a:t>Δημόσιες Υποδομές &amp; Διαχείριση Εμπειρίας</a:t>
            </a:r>
          </a:p>
          <a:p>
            <a:pPr marL="171450" lvl="0" indent="-171450">
              <a:buFont typeface="Arial" panose="020B0604020202020204" pitchFamily="34" charset="0"/>
              <a:buChar char="•"/>
            </a:pPr>
            <a:r>
              <a:rPr lang="el-GR" sz="1200" b="0" kern="1200" dirty="0">
                <a:solidFill>
                  <a:schemeClr val="tx1"/>
                </a:solidFill>
                <a:effectLst/>
                <a:latin typeface="inherit"/>
                <a:ea typeface="+mn-ea"/>
                <a:cs typeface="+mn-cs"/>
              </a:rPr>
              <a:t>Εκπαίδευση &amp; Κατάρτιση Ανθρωπίνου Δυναμικού</a:t>
            </a:r>
          </a:p>
          <a:p>
            <a:pPr marL="171450" lvl="0" indent="-171450">
              <a:buFont typeface="Arial" panose="020B0604020202020204" pitchFamily="34" charset="0"/>
              <a:buChar char="•"/>
            </a:pPr>
            <a:r>
              <a:rPr lang="el-GR" sz="1200" b="0" kern="1200" dirty="0" err="1">
                <a:solidFill>
                  <a:schemeClr val="tx1"/>
                </a:solidFill>
                <a:effectLst/>
                <a:latin typeface="inherit"/>
                <a:ea typeface="+mn-ea"/>
                <a:cs typeface="+mn-cs"/>
              </a:rPr>
              <a:t>Προϊοντική</a:t>
            </a:r>
            <a:r>
              <a:rPr lang="el-GR" sz="1200" b="0" kern="1200" dirty="0">
                <a:solidFill>
                  <a:schemeClr val="tx1"/>
                </a:solidFill>
                <a:effectLst/>
                <a:latin typeface="inherit"/>
                <a:ea typeface="+mn-ea"/>
                <a:cs typeface="+mn-cs"/>
              </a:rPr>
              <a:t> Ανάπτυξη, Προώθηση &amp; Προβολή</a:t>
            </a:r>
          </a:p>
          <a:p>
            <a:pPr marL="171450" lvl="0" indent="-171450">
              <a:buFont typeface="Arial" panose="020B0604020202020204" pitchFamily="34" charset="0"/>
              <a:buChar char="•"/>
            </a:pPr>
            <a:r>
              <a:rPr lang="el-GR" sz="1200" b="0" kern="1200" dirty="0">
                <a:solidFill>
                  <a:schemeClr val="tx1"/>
                </a:solidFill>
                <a:effectLst/>
                <a:latin typeface="inherit"/>
                <a:ea typeface="+mn-ea"/>
                <a:cs typeface="+mn-cs"/>
              </a:rPr>
              <a:t>Συνεργατική Διακυβέρνηση</a:t>
            </a:r>
          </a:p>
          <a:p>
            <a:pPr marL="171450" lvl="0" indent="-171450">
              <a:buFont typeface="Arial" panose="020B0604020202020204" pitchFamily="34" charset="0"/>
              <a:buChar char="•"/>
            </a:pPr>
            <a:r>
              <a:rPr lang="el-GR" sz="1200" b="0" kern="1200" dirty="0">
                <a:solidFill>
                  <a:schemeClr val="tx1"/>
                </a:solidFill>
                <a:effectLst/>
                <a:latin typeface="inherit"/>
                <a:ea typeface="+mn-ea"/>
                <a:cs typeface="+mn-cs"/>
              </a:rPr>
              <a:t>Ρυθμιστικό &amp; Νομοθετικό Πλαίσιο</a:t>
            </a:r>
          </a:p>
          <a:p>
            <a:endParaRPr lang="el-GR" dirty="0"/>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15</a:t>
            </a:fld>
            <a:endParaRPr lang="en-US"/>
          </a:p>
        </p:txBody>
      </p:sp>
    </p:spTree>
    <p:extLst>
      <p:ext uri="{BB962C8B-B14F-4D97-AF65-F5344CB8AC3E}">
        <p14:creationId xmlns:p14="http://schemas.microsoft.com/office/powerpoint/2010/main" val="82534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19</a:t>
            </a:fld>
            <a:endParaRPr lang="en-US"/>
          </a:p>
        </p:txBody>
      </p:sp>
    </p:spTree>
    <p:extLst>
      <p:ext uri="{BB962C8B-B14F-4D97-AF65-F5344CB8AC3E}">
        <p14:creationId xmlns:p14="http://schemas.microsoft.com/office/powerpoint/2010/main" val="386838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Δίνουμε το έναυσμα της στροφής του Ελληνικού Τουριστικού </a:t>
            </a:r>
            <a:r>
              <a:rPr lang="el-GR" dirty="0" err="1"/>
              <a:t>Προίόνοτος</a:t>
            </a:r>
            <a:r>
              <a:rPr lang="el-GR" dirty="0"/>
              <a:t> στην Βιώσιμη, Ποιοτική, </a:t>
            </a:r>
            <a:r>
              <a:rPr lang="el-GR" dirty="0" err="1"/>
              <a:t>Πολύσχιδή</a:t>
            </a:r>
            <a:r>
              <a:rPr lang="el-GR" dirty="0"/>
              <a:t> Τουριστική Ανάπτυξη.</a:t>
            </a:r>
          </a:p>
          <a:p>
            <a:endParaRPr lang="el-GR" dirty="0"/>
          </a:p>
          <a:p>
            <a:r>
              <a:rPr lang="el-GR" dirty="0"/>
              <a:t>Αυτό το ταξίδι θέλει χρόνο, επιμονή, στρατηγική στόχευση. </a:t>
            </a:r>
          </a:p>
          <a:p>
            <a:endParaRPr lang="el-GR" dirty="0"/>
          </a:p>
          <a:p>
            <a:r>
              <a:rPr lang="el-GR" dirty="0"/>
              <a:t>Έχουμε την ομάδα, τη θέληση και έχουμε αποδείξει πόσο αποτελεσματικοί είμαστε.</a:t>
            </a:r>
          </a:p>
          <a:p>
            <a:endParaRPr lang="el-GR" dirty="0"/>
          </a:p>
          <a:p>
            <a:r>
              <a:rPr lang="el-GR" dirty="0"/>
              <a:t>Ξεκινάμε.  </a:t>
            </a:r>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20</a:t>
            </a:fld>
            <a:endParaRPr lang="en-US"/>
          </a:p>
        </p:txBody>
      </p:sp>
    </p:spTree>
    <p:extLst>
      <p:ext uri="{BB962C8B-B14F-4D97-AF65-F5344CB8AC3E}">
        <p14:creationId xmlns:p14="http://schemas.microsoft.com/office/powerpoint/2010/main" val="366792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Είμαστε σε εμβληματικό χώρο </a:t>
            </a:r>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2</a:t>
            </a:fld>
            <a:endParaRPr lang="en-US"/>
          </a:p>
        </p:txBody>
      </p:sp>
    </p:spTree>
    <p:extLst>
      <p:ext uri="{BB962C8B-B14F-4D97-AF65-F5344CB8AC3E}">
        <p14:creationId xmlns:p14="http://schemas.microsoft.com/office/powerpoint/2010/main" val="141987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Σημειώνουμε το κενό μεταξύ αφίξεων και εισπράξεων. 13</a:t>
            </a:r>
            <a:r>
              <a:rPr lang="el-GR" baseline="30000" dirty="0"/>
              <a:t>οι</a:t>
            </a:r>
            <a:r>
              <a:rPr lang="el-GR" dirty="0"/>
              <a:t> σε αφίξεις, 24</a:t>
            </a:r>
            <a:r>
              <a:rPr lang="el-GR" baseline="30000" dirty="0"/>
              <a:t>οι</a:t>
            </a:r>
            <a:r>
              <a:rPr lang="el-GR" dirty="0"/>
              <a:t> σε έσοδα </a:t>
            </a:r>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4</a:t>
            </a:fld>
            <a:endParaRPr lang="en-US"/>
          </a:p>
        </p:txBody>
      </p:sp>
    </p:spTree>
    <p:extLst>
      <p:ext uri="{BB962C8B-B14F-4D97-AF65-F5344CB8AC3E}">
        <p14:creationId xmlns:p14="http://schemas.microsoft.com/office/powerpoint/2010/main" val="263479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Σημειώνουμε τη μείωση του μέσου εσόδου αυτά τα χρόνια</a:t>
            </a:r>
          </a:p>
          <a:p>
            <a:endParaRPr lang="el-GR" dirty="0"/>
          </a:p>
          <a:p>
            <a:r>
              <a:rPr lang="el-GR" dirty="0"/>
              <a:t>Είμαστε μακριά από εκεί που θα θέλαμε.</a:t>
            </a:r>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5</a:t>
            </a:fld>
            <a:endParaRPr lang="en-US"/>
          </a:p>
        </p:txBody>
      </p:sp>
    </p:spTree>
    <p:extLst>
      <p:ext uri="{BB962C8B-B14F-4D97-AF65-F5344CB8AC3E}">
        <p14:creationId xmlns:p14="http://schemas.microsoft.com/office/powerpoint/2010/main" val="108760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Έτσι, οι αφίξεις κρουαζιέρας για το 2019 σημείωσαν άνοδο σημαντικά μεγαλύτερη από τις προβλέψεις. Οι αφίξεις κρουαζιερόπλοιων ανήλθαν στις 3.899 (από 3.410 το 2018), σημειώνοντας άνοδο 14,34% και οι αφίξεις επιβατών κρουαζιέρας ανήλθαν στις 5.537.500 (από 4.788.642 το 2018), σημειώνοντας άνοδο της τάξης του 15,64%.</a:t>
            </a:r>
          </a:p>
          <a:p>
            <a:endParaRPr lang="el-GR" dirty="0"/>
          </a:p>
          <a:p>
            <a:r>
              <a:rPr lang="el-GR" dirty="0"/>
              <a:t>Αύξηση εσόδων κατά 18%</a:t>
            </a:r>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6</a:t>
            </a:fld>
            <a:endParaRPr lang="en-US"/>
          </a:p>
        </p:txBody>
      </p:sp>
    </p:spTree>
    <p:extLst>
      <p:ext uri="{BB962C8B-B14F-4D97-AF65-F5344CB8AC3E}">
        <p14:creationId xmlns:p14="http://schemas.microsoft.com/office/powerpoint/2010/main" val="258209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 αναρωτιόμαστε αν γίνεται αυτή η χρονιά το αποδεικνύει πως γίνεται.</a:t>
            </a:r>
          </a:p>
          <a:p>
            <a:endParaRPr lang="el-GR" dirty="0"/>
          </a:p>
          <a:p>
            <a:r>
              <a:rPr lang="el-GR" dirty="0"/>
              <a:t>+4% - + 13%</a:t>
            </a:r>
          </a:p>
          <a:p>
            <a:endParaRPr lang="el-GR" dirty="0"/>
          </a:p>
          <a:p>
            <a:r>
              <a:rPr lang="el-GR" dirty="0"/>
              <a:t>Λείπει η Κρουαζιέρα</a:t>
            </a:r>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7</a:t>
            </a:fld>
            <a:endParaRPr lang="en-US"/>
          </a:p>
        </p:txBody>
      </p:sp>
    </p:spTree>
    <p:extLst>
      <p:ext uri="{BB962C8B-B14F-4D97-AF65-F5344CB8AC3E}">
        <p14:creationId xmlns:p14="http://schemas.microsoft.com/office/powerpoint/2010/main" val="428813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ΕΝΗΜΕΡΩΣΗ ΤΟΥΡΙΣΤΙΚΩΝ ΛΙΜΕΝΩΝ</a:t>
            </a:r>
          </a:p>
          <a:p>
            <a:endParaRPr lang="el-GR" dirty="0"/>
          </a:p>
          <a:p>
            <a:r>
              <a:rPr lang="el-GR" dirty="0"/>
              <a:t>1. </a:t>
            </a:r>
            <a:r>
              <a:rPr lang="el-GR" dirty="0" err="1"/>
              <a:t>Συνυπογραφή</a:t>
            </a:r>
            <a:r>
              <a:rPr lang="el-GR" dirty="0"/>
              <a:t> της ΚΥΑ για το Ελληνικό</a:t>
            </a:r>
          </a:p>
          <a:p>
            <a:r>
              <a:rPr lang="el-GR" dirty="0"/>
              <a:t>2. </a:t>
            </a:r>
            <a:r>
              <a:rPr lang="el-GR" dirty="0" err="1"/>
              <a:t>Χωροθέτηση</a:t>
            </a:r>
            <a:r>
              <a:rPr lang="el-GR" dirty="0"/>
              <a:t> μαρίνας Βουλιαγμένης,</a:t>
            </a:r>
          </a:p>
          <a:p>
            <a:r>
              <a:rPr lang="el-GR" dirty="0"/>
              <a:t>3.  </a:t>
            </a:r>
            <a:r>
              <a:rPr lang="el-GR" dirty="0" err="1"/>
              <a:t>Χωροθέτηση</a:t>
            </a:r>
            <a:r>
              <a:rPr lang="el-GR" dirty="0"/>
              <a:t> μαρίνας Καλαμαριάς, (</a:t>
            </a:r>
            <a:r>
              <a:rPr lang="el-GR" dirty="0" err="1"/>
              <a:t>Αρετσού</a:t>
            </a:r>
            <a:r>
              <a:rPr lang="el-GR" dirty="0"/>
              <a:t>)</a:t>
            </a:r>
          </a:p>
          <a:p>
            <a:r>
              <a:rPr lang="el-GR" dirty="0"/>
              <a:t>4. </a:t>
            </a:r>
            <a:r>
              <a:rPr lang="el-GR" dirty="0" err="1"/>
              <a:t>Χωροθέτηση</a:t>
            </a:r>
            <a:r>
              <a:rPr lang="el-GR" dirty="0"/>
              <a:t> νέου τουριστικού λιμένα Ηγουμενίτσας,</a:t>
            </a:r>
          </a:p>
          <a:p>
            <a:r>
              <a:rPr lang="el-GR" dirty="0"/>
              <a:t>5. Τροποποίηση </a:t>
            </a:r>
            <a:r>
              <a:rPr lang="el-GR" dirty="0" err="1"/>
              <a:t>χωροθέτησης</a:t>
            </a:r>
            <a:r>
              <a:rPr lang="el-GR" dirty="0"/>
              <a:t> καταφυγίου τουριστικών σκαφών στα Καμένα</a:t>
            </a:r>
          </a:p>
          <a:p>
            <a:r>
              <a:rPr lang="el-GR" dirty="0"/>
              <a:t>Βούρλα,</a:t>
            </a:r>
          </a:p>
          <a:p>
            <a:r>
              <a:rPr lang="el-GR" dirty="0"/>
              <a:t>6. </a:t>
            </a:r>
            <a:r>
              <a:rPr lang="el-GR" dirty="0" err="1"/>
              <a:t>Χωροθέτηση</a:t>
            </a:r>
            <a:r>
              <a:rPr lang="el-GR" dirty="0"/>
              <a:t> καταφυγίου τουριστικών σκαφών στη </a:t>
            </a:r>
            <a:r>
              <a:rPr lang="el-GR" dirty="0" err="1"/>
              <a:t>Σίβηρη</a:t>
            </a:r>
            <a:r>
              <a:rPr lang="el-GR" dirty="0"/>
              <a:t> Χαλκιδικής,</a:t>
            </a:r>
          </a:p>
          <a:p>
            <a:r>
              <a:rPr lang="el-GR" dirty="0"/>
              <a:t>7. </a:t>
            </a:r>
            <a:r>
              <a:rPr lang="el-GR" dirty="0" err="1"/>
              <a:t>Χωροθέτηση</a:t>
            </a:r>
            <a:r>
              <a:rPr lang="el-GR" dirty="0"/>
              <a:t> Τουριστικού Λιμένα Πρέβεζας</a:t>
            </a:r>
          </a:p>
          <a:p>
            <a:r>
              <a:rPr lang="el-GR" dirty="0"/>
              <a:t>8. Ανάκληση της Υ.Α. για παραχώρηση (μη ανάκληση της </a:t>
            </a:r>
            <a:r>
              <a:rPr lang="el-GR" dirty="0" err="1"/>
              <a:t>χωροθέτησης</a:t>
            </a:r>
            <a:r>
              <a:rPr lang="el-GR" dirty="0"/>
              <a:t>) στο</a:t>
            </a:r>
          </a:p>
          <a:p>
            <a:r>
              <a:rPr lang="el-GR" dirty="0"/>
              <a:t>Δήμο Ασωπού της χρήσης και εκμετάλλευσης του </a:t>
            </a:r>
            <a:r>
              <a:rPr lang="el-GR" dirty="0" err="1"/>
              <a:t>χωροθετημένου</a:t>
            </a:r>
            <a:r>
              <a:rPr lang="el-GR" dirty="0"/>
              <a:t> </a:t>
            </a:r>
          </a:p>
          <a:p>
            <a:r>
              <a:rPr lang="el-GR" dirty="0"/>
              <a:t>καταφυγίου τουριστικών σκαφών στη θέση </a:t>
            </a:r>
            <a:r>
              <a:rPr lang="el-GR" dirty="0" err="1"/>
              <a:t>Πλύτρα</a:t>
            </a:r>
            <a:r>
              <a:rPr lang="el-GR" dirty="0"/>
              <a:t> Ασωπού Νομού</a:t>
            </a:r>
          </a:p>
          <a:p>
            <a:r>
              <a:rPr lang="el-GR" dirty="0"/>
              <a:t>Λακωνίας</a:t>
            </a:r>
          </a:p>
          <a:p>
            <a:r>
              <a:rPr lang="el-GR" dirty="0"/>
              <a:t>9. Υπογραφή σύμβασης Χίου (ΤΑΙΠΕΔ)</a:t>
            </a:r>
          </a:p>
          <a:p>
            <a:r>
              <a:rPr lang="el-GR" dirty="0"/>
              <a:t>10. Είναι έτοιμη η ΠΥΣ για τον Άλιμο</a:t>
            </a:r>
          </a:p>
          <a:p>
            <a:r>
              <a:rPr lang="el-GR" dirty="0"/>
              <a:t>ΝΟΜΟΘΕΤΙΚΑ:</a:t>
            </a:r>
          </a:p>
          <a:p>
            <a:r>
              <a:rPr lang="el-GR" dirty="0"/>
              <a:t>Προχωράμε σε άμεσες νομοθετικές παρεμβάσεις προς τη κατεύθυνση βελτίωσης του</a:t>
            </a:r>
          </a:p>
          <a:p>
            <a:r>
              <a:rPr lang="el-GR" dirty="0"/>
              <a:t>ισχύοντος νόμου, ενώ μελετάμε ήδη μέσω σύστασης εξειδικευμένης Επιτροπής τη</a:t>
            </a:r>
          </a:p>
          <a:p>
            <a:r>
              <a:rPr lang="el-GR" dirty="0"/>
              <a:t>συνολική αλλαγή του νομικού πλαισίου.</a:t>
            </a:r>
          </a:p>
          <a:p>
            <a:endParaRPr lang="el-GR" dirty="0"/>
          </a:p>
          <a:p>
            <a:endParaRPr lang="el-GR" dirty="0"/>
          </a:p>
          <a:p>
            <a:r>
              <a:rPr lang="el-GR" dirty="0"/>
              <a:t>7 Ιαματικές πηγές αναγνωρίστηκαν</a:t>
            </a:r>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8</a:t>
            </a:fld>
            <a:endParaRPr lang="en-US"/>
          </a:p>
        </p:txBody>
      </p:sp>
    </p:spTree>
    <p:extLst>
      <p:ext uri="{BB962C8B-B14F-4D97-AF65-F5344CB8AC3E}">
        <p14:creationId xmlns:p14="http://schemas.microsoft.com/office/powerpoint/2010/main" val="304831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9</a:t>
            </a:fld>
            <a:endParaRPr lang="en-US"/>
          </a:p>
        </p:txBody>
      </p:sp>
    </p:spTree>
    <p:extLst>
      <p:ext uri="{BB962C8B-B14F-4D97-AF65-F5344CB8AC3E}">
        <p14:creationId xmlns:p14="http://schemas.microsoft.com/office/powerpoint/2010/main" val="391756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Σκανδιναβία και Γερμανία  </a:t>
            </a:r>
          </a:p>
        </p:txBody>
      </p:sp>
      <p:sp>
        <p:nvSpPr>
          <p:cNvPr id="4" name="Θέση αριθμού διαφάνειας 3"/>
          <p:cNvSpPr>
            <a:spLocks noGrp="1"/>
          </p:cNvSpPr>
          <p:nvPr>
            <p:ph type="sldNum" sz="quarter" idx="5"/>
          </p:nvPr>
        </p:nvSpPr>
        <p:spPr/>
        <p:txBody>
          <a:bodyPr/>
          <a:lstStyle/>
          <a:p>
            <a:fld id="{54ED8022-7039-4A1B-9A6F-B9DE80F89BAF}" type="slidenum">
              <a:rPr lang="en-US" smtClean="0"/>
              <a:t>10</a:t>
            </a:fld>
            <a:endParaRPr lang="en-US"/>
          </a:p>
        </p:txBody>
      </p:sp>
    </p:spTree>
    <p:extLst>
      <p:ext uri="{BB962C8B-B14F-4D97-AF65-F5344CB8AC3E}">
        <p14:creationId xmlns:p14="http://schemas.microsoft.com/office/powerpoint/2010/main" val="1648635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0"/>
            <a:ext cx="8096250" cy="2387600"/>
          </a:xfrm>
        </p:spPr>
        <p:txBody>
          <a:bodyPr anchor="b"/>
          <a:lstStyle>
            <a:lvl1pPr algn="r">
              <a:defRPr sz="6000"/>
            </a:lvl1pPr>
          </a:lstStyle>
          <a:p>
            <a:r>
              <a:rPr lang="en-US" dirty="0"/>
              <a:t>Click to edit Master title style</a:t>
            </a:r>
          </a:p>
        </p:txBody>
      </p:sp>
      <p:sp>
        <p:nvSpPr>
          <p:cNvPr id="3" name="Subtitle 2"/>
          <p:cNvSpPr>
            <a:spLocks noGrp="1"/>
          </p:cNvSpPr>
          <p:nvPr>
            <p:ph type="subTitle" idx="1"/>
          </p:nvPr>
        </p:nvSpPr>
        <p:spPr>
          <a:xfrm>
            <a:off x="5981700" y="2601119"/>
            <a:ext cx="600075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ight Triangle 6"/>
          <p:cNvSpPr/>
          <p:nvPr userDrawn="1"/>
        </p:nvSpPr>
        <p:spPr>
          <a:xfrm>
            <a:off x="0" y="0"/>
            <a:ext cx="11068050" cy="6858000"/>
          </a:xfrm>
          <a:prstGeom prst="rtTriangle">
            <a:avLst/>
          </a:prstGeom>
          <a:solidFill>
            <a:srgbClr val="3462A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ÎµÎ»Î»Î·Î½Î¹ÎºÎ· Î´Î·Î¼Î¿ÎºÏÎ±ÏÎ¹Î±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746" y="4256881"/>
            <a:ext cx="1832104" cy="179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43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1D27BC-47AC-45D0-82F1-AE18BD17C65B}"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64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620442-2235-4E08-B808-C89E2BD34959}"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85868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0"/>
            <a:ext cx="8096250" cy="2387600"/>
          </a:xfrm>
        </p:spPr>
        <p:txBody>
          <a:bodyPr anchor="b"/>
          <a:lstStyle>
            <a:lvl1pPr algn="r">
              <a:defRPr sz="6000"/>
            </a:lvl1pPr>
          </a:lstStyle>
          <a:p>
            <a:r>
              <a:rPr lang="en-US" dirty="0"/>
              <a:t>Click to edit Master title style</a:t>
            </a:r>
          </a:p>
        </p:txBody>
      </p:sp>
      <p:sp>
        <p:nvSpPr>
          <p:cNvPr id="3" name="Subtitle 2"/>
          <p:cNvSpPr>
            <a:spLocks noGrp="1"/>
          </p:cNvSpPr>
          <p:nvPr>
            <p:ph type="subTitle" idx="1"/>
          </p:nvPr>
        </p:nvSpPr>
        <p:spPr>
          <a:xfrm>
            <a:off x="5981700" y="2601119"/>
            <a:ext cx="600075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ight Triangle 6"/>
          <p:cNvSpPr/>
          <p:nvPr userDrawn="1"/>
        </p:nvSpPr>
        <p:spPr>
          <a:xfrm>
            <a:off x="0" y="0"/>
            <a:ext cx="11068050" cy="6858000"/>
          </a:xfrm>
          <a:prstGeom prst="rtTriangle">
            <a:avLst/>
          </a:prstGeom>
          <a:solidFill>
            <a:srgbClr val="3462A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ÎµÎ»Î»Î·Î½Î¹ÎºÎ· Î´Î·Î¼Î¿ÎºÏÎ±ÏÎ¹Î±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746" y="4256881"/>
            <a:ext cx="1832104" cy="179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16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8228916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129" name="think-cell Slide" r:id="rId5" imgW="592" imgH="591" progId="TCLayout.ActiveDocument.1">
                  <p:embed/>
                </p:oleObj>
              </mc:Choice>
              <mc:Fallback>
                <p:oleObj name="think-cell Slide" r:id="rId5" imgW="592" imgH="591" progId="TCLayout.ActiveDocument.1">
                  <p:embed/>
                  <p:pic>
                    <p:nvPicPr>
                      <p:cNvPr id="7" name="Object 6"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A8F0C80-1709-4E76-B400-96F47AFBB94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2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4428A66F-D8D3-4492-906A-88C2D2751B75}"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3006985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DFF622-434D-4710-B613-CB9BDE928E0B}"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1332113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423360-D31D-44B9-80CC-3F72D955AF5E}" type="datetime1">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520757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B63CF2-3650-46FF-BC32-357744F118BF}" type="datetime1">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357218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104" name="think-cell Slide" r:id="rId4" imgW="592" imgH="591" progId="TCLayout.ActiveDocument.1">
                  <p:embed/>
                </p:oleObj>
              </mc:Choice>
              <mc:Fallback>
                <p:oleObj name="think-cell Slide" r:id="rId4" imgW="592" imgH="591"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69E973-5C04-4ED1-BF8A-33EDA50F0C32}" type="datetime1">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307647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CE040-1237-4CDD-AE61-E4D15E8FC658}" type="datetime1">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302234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C14B1D-AEF3-4AEF-903E-A68460C27593}" type="datetime1">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59917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9586366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44"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8A66F-D8D3-4492-906A-88C2D2751B75}"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523971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42C18-93D6-43AE-B20D-64CE51335469}" type="datetime1">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3429645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1D27BC-47AC-45D0-82F1-AE18BD17C65B}"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874156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620442-2235-4E08-B808-C89E2BD34959}"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3240514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0"/>
            <a:ext cx="8096250" cy="2387600"/>
          </a:xfrm>
        </p:spPr>
        <p:txBody>
          <a:bodyPr anchor="b"/>
          <a:lstStyle>
            <a:lvl1pPr algn="r">
              <a:defRPr sz="6000"/>
            </a:lvl1pPr>
          </a:lstStyle>
          <a:p>
            <a:r>
              <a:rPr lang="en-US" dirty="0"/>
              <a:t>Click to edit Master title style</a:t>
            </a:r>
          </a:p>
        </p:txBody>
      </p:sp>
      <p:sp>
        <p:nvSpPr>
          <p:cNvPr id="3" name="Subtitle 2"/>
          <p:cNvSpPr>
            <a:spLocks noGrp="1"/>
          </p:cNvSpPr>
          <p:nvPr>
            <p:ph type="subTitle" idx="1"/>
          </p:nvPr>
        </p:nvSpPr>
        <p:spPr>
          <a:xfrm>
            <a:off x="5981700" y="2601119"/>
            <a:ext cx="600075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ight Triangle 6"/>
          <p:cNvSpPr/>
          <p:nvPr userDrawn="1"/>
        </p:nvSpPr>
        <p:spPr>
          <a:xfrm>
            <a:off x="0" y="0"/>
            <a:ext cx="11068050" cy="6858000"/>
          </a:xfrm>
          <a:prstGeom prst="rtTriangle">
            <a:avLst/>
          </a:prstGeom>
          <a:solidFill>
            <a:srgbClr val="3462A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ÎµÎ»Î»Î·Î½Î¹ÎºÎ· Î´Î·Î¼Î¿ÎºÏÎ±ÏÎ¹Î±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746" y="4256881"/>
            <a:ext cx="1832104" cy="179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06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059" name="think-cell Slide" r:id="rId5" imgW="592" imgH="591" progId="TCLayout.ActiveDocument.1">
                  <p:embed/>
                </p:oleObj>
              </mc:Choice>
              <mc:Fallback>
                <p:oleObj name="think-cell Slide" r:id="rId5" imgW="592" imgH="591" progId="TCLayout.ActiveDocument.1">
                  <p:embed/>
                  <p:pic>
                    <p:nvPicPr>
                      <p:cNvPr id="7" name="Object 6"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A8F0C80-1709-4E76-B400-96F47AFBB94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2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4428A66F-D8D3-4492-906A-88C2D2751B75}"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1260524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DFF622-434D-4710-B613-CB9BDE928E0B}"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3705081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423360-D31D-44B9-80CC-3F72D955AF5E}" type="datetime1">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3816555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B63CF2-3650-46FF-BC32-357744F118BF}" type="datetime1">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733537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083" name="think-cell Slide" r:id="rId4" imgW="592" imgH="591" progId="TCLayout.ActiveDocument.1">
                  <p:embed/>
                </p:oleObj>
              </mc:Choice>
              <mc:Fallback>
                <p:oleObj name="think-cell Slide" r:id="rId4" imgW="592" imgH="591" progId="TCLayout.ActiveDocument.1">
                  <p:embed/>
                  <p:pic>
                    <p:nvPicPr>
                      <p:cNvPr id="6" name="Objec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69E973-5C04-4ED1-BF8A-33EDA50F0C32}" type="datetime1">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39595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CE040-1237-4CDD-AE61-E4D15E8FC658}" type="datetime1">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53831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DFF622-434D-4710-B613-CB9BDE928E0B}"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1759425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C14B1D-AEF3-4AEF-903E-A68460C27593}" type="datetime1">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648876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42C18-93D6-43AE-B20D-64CE51335469}" type="datetime1">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1596688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1D27BC-47AC-45D0-82F1-AE18BD17C65B}"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449098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620442-2235-4E08-B808-C89E2BD34959}" type="datetime1">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352513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423360-D31D-44B9-80CC-3F72D955AF5E}" type="datetime1">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160936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B63CF2-3650-46FF-BC32-357744F118BF}" type="datetime1">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279072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521920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66"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69E973-5C04-4ED1-BF8A-33EDA50F0C32}" type="datetime1">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142598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CE040-1237-4CDD-AE61-E4D15E8FC658}" type="datetime1">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192967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C14B1D-AEF3-4AEF-903E-A68460C27593}" type="datetime1">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14986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42C18-93D6-43AE-B20D-64CE51335469}" type="datetime1">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43827-C2B0-46E7-89AA-B56A23F9ACD0}" type="slidenum">
              <a:rPr lang="en-US" smtClean="0"/>
              <a:t>‹#›</a:t>
            </a:fld>
            <a:endParaRPr lang="en-US"/>
          </a:p>
        </p:txBody>
      </p:sp>
    </p:spTree>
    <p:extLst>
      <p:ext uri="{BB962C8B-B14F-4D97-AF65-F5344CB8AC3E}">
        <p14:creationId xmlns:p14="http://schemas.microsoft.com/office/powerpoint/2010/main" val="68337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4.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4.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7.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7.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extLst>
              <p:ext uri="{D42A27DB-BD31-4B8C-83A1-F6EECF244321}">
                <p14:modId xmlns:p14="http://schemas.microsoft.com/office/powerpoint/2010/main" val="34819657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55" name="think-cell Slide" r:id="rId15" imgW="592" imgH="591" progId="TCLayout.ActiveDocument.1">
                  <p:embed/>
                </p:oleObj>
              </mc:Choice>
              <mc:Fallback>
                <p:oleObj name="think-cell Slide" r:id="rId15" imgW="592" imgH="591"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8" name="Right Triangle 7"/>
          <p:cNvSpPr/>
          <p:nvPr userDrawn="1"/>
        </p:nvSpPr>
        <p:spPr>
          <a:xfrm>
            <a:off x="0" y="4724400"/>
            <a:ext cx="2647950" cy="2133600"/>
          </a:xfrm>
          <a:prstGeom prst="rtTriangle">
            <a:avLst/>
          </a:prstGeom>
          <a:solidFill>
            <a:srgbClr val="3462A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886075" y="6359525"/>
            <a:ext cx="27432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E1121D95-C3B9-43CB-BE6E-5ABA30791757}" type="datetime1">
              <a:rPr lang="en-US" smtClean="0"/>
              <a:t>1/27/2020</a:t>
            </a:fld>
            <a:endParaRPr lang="en-US"/>
          </a:p>
        </p:txBody>
      </p:sp>
      <p:sp>
        <p:nvSpPr>
          <p:cNvPr id="5" name="Footer Placeholder 4"/>
          <p:cNvSpPr>
            <a:spLocks noGrp="1"/>
          </p:cNvSpPr>
          <p:nvPr>
            <p:ph type="ftr" sz="quarter" idx="3"/>
          </p:nvPr>
        </p:nvSpPr>
        <p:spPr>
          <a:xfrm>
            <a:off x="5953124" y="6356350"/>
            <a:ext cx="2200275" cy="365125"/>
          </a:xfrm>
          <a:prstGeom prst="rect">
            <a:avLst/>
          </a:prstGeom>
        </p:spPr>
        <p:txBody>
          <a:bodyPr vert="horz" lIns="91440" tIns="45720" rIns="91440" bIns="45720" rtlCol="0" anchor="ctr"/>
          <a:lstStyle>
            <a:lvl1pPr algn="ctr">
              <a:defRPr sz="12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51543827-C2B0-46E7-89AA-B56A23F9ACD0}" type="slidenum">
              <a:rPr lang="en-US" smtClean="0"/>
              <a:pPr/>
              <a:t>‹#›</a:t>
            </a:fld>
            <a:endParaRPr lang="en-US"/>
          </a:p>
        </p:txBody>
      </p:sp>
      <p:pic>
        <p:nvPicPr>
          <p:cNvPr id="10" name="Picture 4" descr="Image result for ÎµÎ»Î»Î·Î½Î¹ÎºÎ· Î´Î·Î¼Î¿ÎºÏÎ±ÏÎ¹Î± 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0931" y="5871728"/>
            <a:ext cx="680799" cy="66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66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153" name="think-cell Slide" r:id="rId15" imgW="592" imgH="591" progId="TCLayout.ActiveDocument.1">
                  <p:embed/>
                </p:oleObj>
              </mc:Choice>
              <mc:Fallback>
                <p:oleObj name="think-cell Slide" r:id="rId15" imgW="592" imgH="591" progId="TCLayout.ActiveDocument.1">
                  <p:embed/>
                  <p:pic>
                    <p:nvPicPr>
                      <p:cNvPr id="9" name="Object 8"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8" name="Right Triangle 7"/>
          <p:cNvSpPr/>
          <p:nvPr userDrawn="1"/>
        </p:nvSpPr>
        <p:spPr>
          <a:xfrm>
            <a:off x="0" y="4724400"/>
            <a:ext cx="2647950" cy="2133600"/>
          </a:xfrm>
          <a:prstGeom prst="rtTriangle">
            <a:avLst/>
          </a:prstGeom>
          <a:solidFill>
            <a:srgbClr val="3462A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886075" y="6359525"/>
            <a:ext cx="27432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E1121D95-C3B9-43CB-BE6E-5ABA30791757}" type="datetime1">
              <a:rPr lang="en-US" smtClean="0"/>
              <a:t>1/27/2020</a:t>
            </a:fld>
            <a:endParaRPr lang="en-US"/>
          </a:p>
        </p:txBody>
      </p:sp>
      <p:sp>
        <p:nvSpPr>
          <p:cNvPr id="5" name="Footer Placeholder 4"/>
          <p:cNvSpPr>
            <a:spLocks noGrp="1"/>
          </p:cNvSpPr>
          <p:nvPr>
            <p:ph type="ftr" sz="quarter" idx="3"/>
          </p:nvPr>
        </p:nvSpPr>
        <p:spPr>
          <a:xfrm>
            <a:off x="5953124" y="6356350"/>
            <a:ext cx="2200275" cy="365125"/>
          </a:xfrm>
          <a:prstGeom prst="rect">
            <a:avLst/>
          </a:prstGeom>
        </p:spPr>
        <p:txBody>
          <a:bodyPr vert="horz" lIns="91440" tIns="45720" rIns="91440" bIns="45720" rtlCol="0" anchor="ctr"/>
          <a:lstStyle>
            <a:lvl1pPr algn="ctr">
              <a:defRPr sz="12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51543827-C2B0-46E7-89AA-B56A23F9ACD0}" type="slidenum">
              <a:rPr lang="en-US" smtClean="0"/>
              <a:pPr/>
              <a:t>‹#›</a:t>
            </a:fld>
            <a:endParaRPr lang="en-US"/>
          </a:p>
        </p:txBody>
      </p:sp>
      <p:pic>
        <p:nvPicPr>
          <p:cNvPr id="10" name="Picture 4" descr="Image result for ÎµÎ»Î»Î·Î½Î¹ÎºÎ· Î´Î·Î¼Î¿ÎºÏÎ±ÏÎ¹Î± 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0931" y="5871728"/>
            <a:ext cx="680799" cy="66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81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035" name="think-cell Slide" r:id="rId15" imgW="592" imgH="591" progId="TCLayout.ActiveDocument.1">
                  <p:embed/>
                </p:oleObj>
              </mc:Choice>
              <mc:Fallback>
                <p:oleObj name="think-cell Slide" r:id="rId15" imgW="592" imgH="591" progId="TCLayout.ActiveDocument.1">
                  <p:embed/>
                  <p:pic>
                    <p:nvPicPr>
                      <p:cNvPr id="9" name="Object 8"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8" name="Right Triangle 7"/>
          <p:cNvSpPr/>
          <p:nvPr userDrawn="1"/>
        </p:nvSpPr>
        <p:spPr>
          <a:xfrm>
            <a:off x="0" y="4724400"/>
            <a:ext cx="2647950" cy="2133600"/>
          </a:xfrm>
          <a:prstGeom prst="rtTriangle">
            <a:avLst/>
          </a:prstGeom>
          <a:solidFill>
            <a:srgbClr val="3462A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739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4636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886075" y="6359525"/>
            <a:ext cx="27432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E1121D95-C3B9-43CB-BE6E-5ABA30791757}" type="datetime1">
              <a:rPr lang="en-US" smtClean="0"/>
              <a:t>1/27/2020</a:t>
            </a:fld>
            <a:endParaRPr lang="en-US"/>
          </a:p>
        </p:txBody>
      </p:sp>
      <p:sp>
        <p:nvSpPr>
          <p:cNvPr id="5" name="Footer Placeholder 4"/>
          <p:cNvSpPr>
            <a:spLocks noGrp="1"/>
          </p:cNvSpPr>
          <p:nvPr>
            <p:ph type="ftr" sz="quarter" idx="3"/>
          </p:nvPr>
        </p:nvSpPr>
        <p:spPr>
          <a:xfrm>
            <a:off x="5953124" y="6356350"/>
            <a:ext cx="2200275" cy="365125"/>
          </a:xfrm>
          <a:prstGeom prst="rect">
            <a:avLst/>
          </a:prstGeom>
        </p:spPr>
        <p:txBody>
          <a:bodyPr vert="horz" lIns="91440" tIns="45720" rIns="91440" bIns="45720" rtlCol="0" anchor="ctr"/>
          <a:lstStyle>
            <a:lvl1pPr algn="ctr">
              <a:defRPr sz="12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51543827-C2B0-46E7-89AA-B56A23F9ACD0}" type="slidenum">
              <a:rPr lang="en-US" smtClean="0"/>
              <a:pPr/>
              <a:t>‹#›</a:t>
            </a:fld>
            <a:endParaRPr lang="en-US"/>
          </a:p>
        </p:txBody>
      </p:sp>
      <p:pic>
        <p:nvPicPr>
          <p:cNvPr id="10" name="Picture 4" descr="Image result for ÎµÎ»Î»Î·Î½Î¹ÎºÎ· Î´Î·Î¼Î¿ÎºÏÎ±ÏÎ¹Î± 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0931" y="5871728"/>
            <a:ext cx="680799" cy="66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708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9762985-D1B4-4C79-9EC1-9887985F2B71}"/>
              </a:ext>
            </a:extLst>
          </p:cNvPr>
          <p:cNvGraphicFramePr>
            <a:graphicFrameLocks noChangeAspect="1"/>
          </p:cNvGraphicFramePr>
          <p:nvPr>
            <p:custDataLst>
              <p:tags r:id="rId2"/>
            </p:custDataLst>
            <p:extLst>
              <p:ext uri="{D42A27DB-BD31-4B8C-83A1-F6EECF244321}">
                <p14:modId xmlns:p14="http://schemas.microsoft.com/office/powerpoint/2010/main" val="3134200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539"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2E0FA27-7B81-4A55-864F-C6D09564FD1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l-GR" sz="4000" i="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3886200" y="0"/>
            <a:ext cx="8096250" cy="981777"/>
          </a:xfrm>
        </p:spPr>
        <p:txBody>
          <a:bodyPr>
            <a:normAutofit/>
          </a:bodyPr>
          <a:lstStyle/>
          <a:p>
            <a:r>
              <a:rPr lang="el-GR" sz="4000" dirty="0"/>
              <a:t>Υπουργείο Τουρισμού</a:t>
            </a:r>
            <a:endParaRPr lang="en-US" sz="4000" dirty="0"/>
          </a:p>
        </p:txBody>
      </p:sp>
      <p:sp>
        <p:nvSpPr>
          <p:cNvPr id="3" name="Subtitle 2"/>
          <p:cNvSpPr>
            <a:spLocks noGrp="1"/>
          </p:cNvSpPr>
          <p:nvPr>
            <p:ph type="subTitle" idx="1"/>
          </p:nvPr>
        </p:nvSpPr>
        <p:spPr>
          <a:xfrm>
            <a:off x="5053263" y="1522145"/>
            <a:ext cx="6929187" cy="2288515"/>
          </a:xfrm>
        </p:spPr>
        <p:txBody>
          <a:bodyPr>
            <a:noAutofit/>
          </a:bodyPr>
          <a:lstStyle/>
          <a:p>
            <a:pPr>
              <a:lnSpc>
                <a:spcPct val="130000"/>
              </a:lnSpc>
            </a:pPr>
            <a:r>
              <a:rPr lang="el-GR" sz="4800" i="1" dirty="0">
                <a:solidFill>
                  <a:schemeClr val="accent1">
                    <a:lumMod val="50000"/>
                  </a:schemeClr>
                </a:solidFill>
                <a:ea typeface="+mj-ea"/>
              </a:rPr>
              <a:t>2020 – Έτος καμπής για την βιώσιμη τουριστική ανάπτυξη</a:t>
            </a:r>
            <a:endParaRPr lang="en-US" sz="3600" i="1" dirty="0">
              <a:solidFill>
                <a:schemeClr val="accent1">
                  <a:lumMod val="50000"/>
                </a:schemeClr>
              </a:solidFill>
              <a:ea typeface="+mj-ea"/>
            </a:endParaRPr>
          </a:p>
          <a:p>
            <a:pPr>
              <a:lnSpc>
                <a:spcPct val="130000"/>
              </a:lnSpc>
            </a:pPr>
            <a:endParaRPr lang="el-GR" dirty="0"/>
          </a:p>
          <a:p>
            <a:pPr>
              <a:lnSpc>
                <a:spcPct val="130000"/>
              </a:lnSpc>
            </a:pPr>
            <a:endParaRPr lang="en-US" dirty="0"/>
          </a:p>
          <a:p>
            <a:pPr>
              <a:lnSpc>
                <a:spcPct val="130000"/>
              </a:lnSpc>
              <a:spcBef>
                <a:spcPts val="500"/>
              </a:spcBef>
            </a:pPr>
            <a:endParaRPr lang="el-GR" sz="1600" dirty="0"/>
          </a:p>
          <a:p>
            <a:pPr>
              <a:lnSpc>
                <a:spcPct val="100000"/>
              </a:lnSpc>
              <a:spcBef>
                <a:spcPts val="0"/>
              </a:spcBef>
            </a:pPr>
            <a:r>
              <a:rPr lang="el-GR" sz="1600" dirty="0"/>
              <a:t>27/1/2020</a:t>
            </a:r>
          </a:p>
        </p:txBody>
      </p:sp>
    </p:spTree>
    <p:extLst>
      <p:ext uri="{BB962C8B-B14F-4D97-AF65-F5344CB8AC3E}">
        <p14:creationId xmlns:p14="http://schemas.microsoft.com/office/powerpoint/2010/main" val="102077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79AF4ADB-07E6-4537-B3DA-7ED2CFEFE3EE}"/>
              </a:ext>
            </a:extLst>
          </p:cNvPr>
          <p:cNvSpPr>
            <a:spLocks noGrp="1"/>
          </p:cNvSpPr>
          <p:nvPr>
            <p:ph idx="1"/>
          </p:nvPr>
        </p:nvSpPr>
        <p:spPr/>
        <p:txBody>
          <a:bodyPr>
            <a:normAutofit/>
          </a:bodyPr>
          <a:lstStyle/>
          <a:p>
            <a:r>
              <a:rPr lang="el-GR" sz="3600" dirty="0"/>
              <a:t>Αισιόδοξα πρώτα μηνύματα από τις προκρατήσεις</a:t>
            </a:r>
          </a:p>
          <a:p>
            <a:r>
              <a:rPr lang="el-GR" sz="3600" dirty="0"/>
              <a:t>Καμπάνια ΕΟΤ (με νέο σύνθημα) ξεκίνησε ήδη από 15 Ιανουαρίου</a:t>
            </a:r>
          </a:p>
          <a:p>
            <a:r>
              <a:rPr lang="el-GR" sz="3600" dirty="0"/>
              <a:t>Υπάρχουν κίνδυνοι (εσωτερικοί και εξωτερικοί)</a:t>
            </a:r>
          </a:p>
        </p:txBody>
      </p:sp>
      <p:sp>
        <p:nvSpPr>
          <p:cNvPr id="3" name="Τίτλος 2">
            <a:extLst>
              <a:ext uri="{FF2B5EF4-FFF2-40B4-BE49-F238E27FC236}">
                <a16:creationId xmlns:a16="http://schemas.microsoft.com/office/drawing/2014/main" id="{C88F0A83-D1EC-4D35-834C-2D313B0789F1}"/>
              </a:ext>
            </a:extLst>
          </p:cNvPr>
          <p:cNvSpPr>
            <a:spLocks noGrp="1"/>
          </p:cNvSpPr>
          <p:nvPr>
            <p:ph type="title"/>
          </p:nvPr>
        </p:nvSpPr>
        <p:spPr/>
        <p:txBody>
          <a:bodyPr/>
          <a:lstStyle/>
          <a:p>
            <a:r>
              <a:rPr lang="el-GR" dirty="0"/>
              <a:t>ΘΕΤΙΚΕΣ ΠΡΟΟΠΤΙΚΕΣ</a:t>
            </a:r>
          </a:p>
        </p:txBody>
      </p:sp>
      <p:sp>
        <p:nvSpPr>
          <p:cNvPr id="4" name="Θέση αριθμού διαφάνειας 3">
            <a:extLst>
              <a:ext uri="{FF2B5EF4-FFF2-40B4-BE49-F238E27FC236}">
                <a16:creationId xmlns:a16="http://schemas.microsoft.com/office/drawing/2014/main" id="{F498487D-3769-4DCF-899D-236586AABCAC}"/>
              </a:ext>
            </a:extLst>
          </p:cNvPr>
          <p:cNvSpPr>
            <a:spLocks noGrp="1"/>
          </p:cNvSpPr>
          <p:nvPr>
            <p:ph type="sldNum" sz="quarter" idx="12"/>
          </p:nvPr>
        </p:nvSpPr>
        <p:spPr/>
        <p:txBody>
          <a:bodyPr/>
          <a:lstStyle/>
          <a:p>
            <a:fld id="{51543827-C2B0-46E7-89AA-B56A23F9ACD0}" type="slidenum">
              <a:rPr lang="en-US" smtClean="0"/>
              <a:t>10</a:t>
            </a:fld>
            <a:endParaRPr lang="en-US"/>
          </a:p>
        </p:txBody>
      </p:sp>
    </p:spTree>
    <p:extLst>
      <p:ext uri="{BB962C8B-B14F-4D97-AF65-F5344CB8AC3E}">
        <p14:creationId xmlns:p14="http://schemas.microsoft.com/office/powerpoint/2010/main" val="3594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6975" y="2876550"/>
            <a:ext cx="666750" cy="571500"/>
          </a:xfrm>
          <a:prstGeom prst="rect">
            <a:avLst/>
          </a:prstGeom>
          <a:solidFill>
            <a:srgbClr val="3462AB"/>
          </a:solidFill>
          <a:ln>
            <a:solidFill>
              <a:srgbClr val="346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latin typeface="Arial" panose="020B0604020202020204" pitchFamily="34" charset="0"/>
                <a:cs typeface="Arial" panose="020B0604020202020204" pitchFamily="34" charset="0"/>
              </a:rPr>
              <a:t>2</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3286123" y="2850118"/>
            <a:ext cx="7524751" cy="616982"/>
          </a:xfrm>
          <a:prstGeom prst="rect">
            <a:avLst/>
          </a:prstGeom>
          <a:noFill/>
        </p:spPr>
        <p:txBody>
          <a:bodyPr wrap="square" rtlCol="0" anchor="ctr">
            <a:noAutofit/>
          </a:bodyPr>
          <a:lstStyle/>
          <a:p>
            <a:r>
              <a:rPr lang="el-GR" b="1" dirty="0">
                <a:solidFill>
                  <a:srgbClr val="3462AB"/>
                </a:solidFill>
                <a:latin typeface="Arial" panose="020B0604020202020204" pitchFamily="34" charset="0"/>
                <a:cs typeface="Arial" panose="020B0604020202020204" pitchFamily="34" charset="0"/>
              </a:rPr>
              <a:t>Στρατηγικοί στόχοι για το 2020</a:t>
            </a:r>
          </a:p>
        </p:txBody>
      </p:sp>
      <p:sp>
        <p:nvSpPr>
          <p:cNvPr id="12" name="Slide Number Placeholder 11"/>
          <p:cNvSpPr>
            <a:spLocks noGrp="1"/>
          </p:cNvSpPr>
          <p:nvPr>
            <p:ph type="sldNum" sz="quarter" idx="12"/>
          </p:nvPr>
        </p:nvSpPr>
        <p:spPr/>
        <p:txBody>
          <a:bodyPr/>
          <a:lstStyle/>
          <a:p>
            <a:fld id="{51543827-C2B0-46E7-89AA-B56A23F9ACD0}" type="slidenum">
              <a:rPr lang="en-US" smtClean="0"/>
              <a:t>11</a:t>
            </a:fld>
            <a:endParaRPr lang="en-US"/>
          </a:p>
        </p:txBody>
      </p:sp>
    </p:spTree>
    <p:extLst>
      <p:ext uri="{BB962C8B-B14F-4D97-AF65-F5344CB8AC3E}">
        <p14:creationId xmlns:p14="http://schemas.microsoft.com/office/powerpoint/2010/main" val="370852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8243180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135" name="think-cell Slide" r:id="rId5" imgW="592" imgH="591" progId="TCLayout.ActiveDocument.1">
                  <p:embed/>
                </p:oleObj>
              </mc:Choice>
              <mc:Fallback>
                <p:oleObj name="think-cell Slide" r:id="rId5" imgW="592" imgH="591" progId="TCLayout.ActiveDocument.1">
                  <p:embed/>
                  <p:pic>
                    <p:nvPicPr>
                      <p:cNvPr id="15" name="Object 1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61AF4BC-991A-497D-B5E4-3E19966064B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kumimoji="0" lang="el-GR" sz="3200" u="none" strike="noStrike" kern="1200" cap="none" spc="0" normalizeH="0" noProof="0" dirty="0">
              <a:ln>
                <a:noFill/>
              </a:ln>
              <a:solidFill>
                <a:prstClr val="white"/>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838200" y="366562"/>
            <a:ext cx="10515600" cy="739775"/>
          </a:xfrm>
        </p:spPr>
        <p:txBody>
          <a:bodyPr/>
          <a:lstStyle/>
          <a:p>
            <a:r>
              <a:rPr lang="el-GR" dirty="0"/>
              <a:t>ΣΤΡΑΤΗΓΙΚΟΙ ΣΤΟΧΟΙ</a:t>
            </a:r>
          </a:p>
        </p:txBody>
      </p:sp>
      <p:sp>
        <p:nvSpPr>
          <p:cNvPr id="35" name="Right Triangle 34">
            <a:extLst>
              <a:ext uri="{FF2B5EF4-FFF2-40B4-BE49-F238E27FC236}">
                <a16:creationId xmlns:a16="http://schemas.microsoft.com/office/drawing/2014/main" id="{BAE435E0-2104-4FEB-8A7F-D988A7C066D4}"/>
              </a:ext>
            </a:extLst>
          </p:cNvPr>
          <p:cNvSpPr/>
          <p:nvPr/>
        </p:nvSpPr>
        <p:spPr>
          <a:xfrm>
            <a:off x="838200" y="1365295"/>
            <a:ext cx="612373" cy="633684"/>
          </a:xfrm>
          <a:prstGeom prst="rtTriangle">
            <a:avLst/>
          </a:prstGeom>
          <a:solidFill>
            <a:srgbClr val="3462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7194D714-76AB-4F29-B817-AA953BDE74EC}"/>
              </a:ext>
            </a:extLst>
          </p:cNvPr>
          <p:cNvSpPr txBox="1"/>
          <p:nvPr/>
        </p:nvSpPr>
        <p:spPr>
          <a:xfrm>
            <a:off x="1450573" y="1473627"/>
            <a:ext cx="4513896" cy="41701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Στρατηγικοί Στόχοι Υπουργείου</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id="{0BA155ED-5C60-4CBD-A2DC-8A6096308430}"/>
              </a:ext>
            </a:extLst>
          </p:cNvPr>
          <p:cNvCxnSpPr>
            <a:cxnSpLocks/>
          </p:cNvCxnSpPr>
          <p:nvPr/>
        </p:nvCxnSpPr>
        <p:spPr>
          <a:xfrm>
            <a:off x="5716479" y="2650118"/>
            <a:ext cx="0" cy="36000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0A21935A-405C-478D-B71D-0FF2B4A7BF57}"/>
              </a:ext>
            </a:extLst>
          </p:cNvPr>
          <p:cNvSpPr/>
          <p:nvPr/>
        </p:nvSpPr>
        <p:spPr>
          <a:xfrm>
            <a:off x="861794" y="2897391"/>
            <a:ext cx="3812554" cy="360000"/>
          </a:xfrm>
          <a:prstGeom prst="rect">
            <a:avLst/>
          </a:prstGeom>
          <a:solidFill>
            <a:schemeClr val="tx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el-GR" sz="1200" dirty="0">
                <a:solidFill>
                  <a:schemeClr val="bg1"/>
                </a:solidFill>
                <a:latin typeface="Arial" panose="020B0604020202020204" pitchFamily="34" charset="0"/>
                <a:cs typeface="Arial" panose="020B0604020202020204" pitchFamily="34" charset="0"/>
              </a:rPr>
              <a:t>1.Βιώσιμη Τουριστική Ανάπτυξη</a:t>
            </a:r>
            <a:endParaRPr lang="en-US" sz="1200" dirty="0">
              <a:solidFill>
                <a:schemeClr val="bg1"/>
              </a:solidFill>
              <a:latin typeface="Arial" panose="020B0604020202020204" pitchFamily="34" charset="0"/>
              <a:cs typeface="Arial" panose="020B0604020202020204" pitchFamily="34" charset="0"/>
            </a:endParaRPr>
          </a:p>
        </p:txBody>
      </p:sp>
      <p:sp>
        <p:nvSpPr>
          <p:cNvPr id="101" name="Oval 100">
            <a:extLst>
              <a:ext uri="{FF2B5EF4-FFF2-40B4-BE49-F238E27FC236}">
                <a16:creationId xmlns:a16="http://schemas.microsoft.com/office/drawing/2014/main" id="{FE100ED2-D121-401F-88D3-A3165D8DDD89}"/>
              </a:ext>
            </a:extLst>
          </p:cNvPr>
          <p:cNvSpPr/>
          <p:nvPr/>
        </p:nvSpPr>
        <p:spPr>
          <a:xfrm>
            <a:off x="5495098" y="2434261"/>
            <a:ext cx="221381" cy="193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Rectangle 101">
            <a:extLst>
              <a:ext uri="{FF2B5EF4-FFF2-40B4-BE49-F238E27FC236}">
                <a16:creationId xmlns:a16="http://schemas.microsoft.com/office/drawing/2014/main" id="{BE3F9FC4-A3F9-48F7-A546-58BF10517C17}"/>
              </a:ext>
            </a:extLst>
          </p:cNvPr>
          <p:cNvSpPr/>
          <p:nvPr/>
        </p:nvSpPr>
        <p:spPr>
          <a:xfrm>
            <a:off x="861795" y="2125211"/>
            <a:ext cx="3812554" cy="633684"/>
          </a:xfrm>
          <a:prstGeom prst="rect">
            <a:avLst/>
          </a:prstGeom>
          <a:solidFill>
            <a:srgbClr val="3462A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bg1"/>
                </a:solidFill>
                <a:latin typeface="Arial" panose="020B0604020202020204" pitchFamily="34" charset="0"/>
                <a:cs typeface="Arial" panose="020B0604020202020204" pitchFamily="34" charset="0"/>
              </a:rPr>
              <a:t>Στόχοι Υπουργείου</a:t>
            </a:r>
            <a:endParaRPr lang="en-US" sz="1200" b="1" dirty="0">
              <a:solidFill>
                <a:schemeClr val="bg1"/>
              </a:solidFill>
              <a:latin typeface="Arial" panose="020B0604020202020204" pitchFamily="34" charset="0"/>
              <a:cs typeface="Arial" panose="020B0604020202020204" pitchFamily="34" charset="0"/>
            </a:endParaRPr>
          </a:p>
        </p:txBody>
      </p:sp>
      <p:sp>
        <p:nvSpPr>
          <p:cNvPr id="110" name="Rectangle 109">
            <a:extLst>
              <a:ext uri="{FF2B5EF4-FFF2-40B4-BE49-F238E27FC236}">
                <a16:creationId xmlns:a16="http://schemas.microsoft.com/office/drawing/2014/main" id="{38F97935-4AC2-4E4F-8BEB-A9466D2504B3}"/>
              </a:ext>
            </a:extLst>
          </p:cNvPr>
          <p:cNvSpPr/>
          <p:nvPr/>
        </p:nvSpPr>
        <p:spPr>
          <a:xfrm>
            <a:off x="861794" y="3315181"/>
            <a:ext cx="3812554" cy="465792"/>
          </a:xfrm>
          <a:prstGeom prst="rect">
            <a:avLst/>
          </a:prstGeom>
          <a:solidFill>
            <a:schemeClr val="tx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a:solidFill>
                  <a:schemeClr val="bg1"/>
                </a:solidFill>
                <a:latin typeface="Arial" panose="020B0604020202020204" pitchFamily="34" charset="0"/>
                <a:cs typeface="Arial" panose="020B0604020202020204" pitchFamily="34" charset="0"/>
              </a:rPr>
              <a:t>2. Διαφοροποίηση Τουριστικού Προϊόντος – Βελτίωση        ανταγωνιστικότητας</a:t>
            </a:r>
            <a:endParaRPr lang="en-US" sz="1200" dirty="0">
              <a:solidFill>
                <a:schemeClr val="bg1"/>
              </a:solidFill>
              <a:latin typeface="Arial" panose="020B060402020202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249249C4-C3FF-4345-B387-C06FA76A617A}"/>
              </a:ext>
            </a:extLst>
          </p:cNvPr>
          <p:cNvSpPr/>
          <p:nvPr/>
        </p:nvSpPr>
        <p:spPr>
          <a:xfrm>
            <a:off x="861794" y="3838763"/>
            <a:ext cx="3812554" cy="382820"/>
          </a:xfrm>
          <a:prstGeom prst="rect">
            <a:avLst/>
          </a:prstGeom>
          <a:solidFill>
            <a:schemeClr val="tx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a:solidFill>
                  <a:schemeClr val="bg1"/>
                </a:solidFill>
                <a:latin typeface="Arial" panose="020B0604020202020204" pitchFamily="34" charset="0"/>
                <a:cs typeface="Arial" panose="020B0604020202020204" pitchFamily="34" charset="0"/>
              </a:rPr>
              <a:t>3. Ενίσχυση Προστιθέμενης Αξίας Δεξιοτήτων Ανθρώπινου Παράγοντα στον Τουρισμό</a:t>
            </a:r>
            <a:endParaRPr lang="en-US" sz="1200" dirty="0">
              <a:solidFill>
                <a:schemeClr val="bg1"/>
              </a:solidFill>
              <a:latin typeface="Arial" panose="020B060402020202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5E8A95EF-6D2D-4553-A013-6256DE6A088B}"/>
              </a:ext>
            </a:extLst>
          </p:cNvPr>
          <p:cNvSpPr/>
          <p:nvPr/>
        </p:nvSpPr>
        <p:spPr>
          <a:xfrm>
            <a:off x="863389" y="4276941"/>
            <a:ext cx="3810959" cy="382820"/>
          </a:xfrm>
          <a:prstGeom prst="rect">
            <a:avLst/>
          </a:prstGeom>
          <a:solidFill>
            <a:schemeClr val="tx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el-GR" sz="1200" dirty="0">
                <a:solidFill>
                  <a:schemeClr val="bg1"/>
                </a:solidFill>
                <a:latin typeface="Arial" panose="020B0604020202020204" pitchFamily="34" charset="0"/>
                <a:cs typeface="Arial" panose="020B0604020202020204" pitchFamily="34" charset="0"/>
              </a:rPr>
              <a:t>4. Προώθηση του ελληνικού τουριστικού brand διεθνώς</a:t>
            </a:r>
            <a:endParaRPr lang="en-US" sz="1200" dirty="0">
              <a:solidFill>
                <a:schemeClr val="bg1"/>
              </a:solidFill>
              <a:latin typeface="Arial" panose="020B0604020202020204" pitchFamily="34" charset="0"/>
              <a:cs typeface="Arial" panose="020B0604020202020204" pitchFamily="34" charset="0"/>
            </a:endParaRPr>
          </a:p>
        </p:txBody>
      </p:sp>
      <p:pic>
        <p:nvPicPr>
          <p:cNvPr id="256" name="Graphic 255" descr="Target">
            <a:extLst>
              <a:ext uri="{FF2B5EF4-FFF2-40B4-BE49-F238E27FC236}">
                <a16:creationId xmlns:a16="http://schemas.microsoft.com/office/drawing/2014/main" id="{9E2FAC49-255F-498C-8BDD-62EEA84D39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2225" y="2266316"/>
            <a:ext cx="494254" cy="379843"/>
          </a:xfrm>
          <a:prstGeom prst="rect">
            <a:avLst/>
          </a:prstGeom>
        </p:spPr>
      </p:pic>
      <p:sp>
        <p:nvSpPr>
          <p:cNvPr id="206" name="Rectangle 205">
            <a:extLst>
              <a:ext uri="{FF2B5EF4-FFF2-40B4-BE49-F238E27FC236}">
                <a16:creationId xmlns:a16="http://schemas.microsoft.com/office/drawing/2014/main" id="{49163939-65AC-4083-BBEB-56D1B28E5EE6}"/>
              </a:ext>
            </a:extLst>
          </p:cNvPr>
          <p:cNvSpPr/>
          <p:nvPr/>
        </p:nvSpPr>
        <p:spPr>
          <a:xfrm>
            <a:off x="10196580" y="2870582"/>
            <a:ext cx="1617907" cy="375763"/>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en-US" sz="2400" dirty="0">
              <a:solidFill>
                <a:srgbClr val="41719C"/>
              </a:solidFill>
              <a:latin typeface="Arial" panose="020B0604020202020204" pitchFamily="34" charset="0"/>
              <a:cs typeface="Arabic Typesetting" panose="03020402040406030203" pitchFamily="66" charset="-78"/>
            </a:endParaRPr>
          </a:p>
        </p:txBody>
      </p:sp>
      <p:sp>
        <p:nvSpPr>
          <p:cNvPr id="209" name="Rectangle 208">
            <a:extLst>
              <a:ext uri="{FF2B5EF4-FFF2-40B4-BE49-F238E27FC236}">
                <a16:creationId xmlns:a16="http://schemas.microsoft.com/office/drawing/2014/main" id="{7C483BC2-994C-4232-AC38-ACB936F1DB7F}"/>
              </a:ext>
            </a:extLst>
          </p:cNvPr>
          <p:cNvSpPr/>
          <p:nvPr/>
        </p:nvSpPr>
        <p:spPr>
          <a:xfrm>
            <a:off x="8386244" y="3288121"/>
            <a:ext cx="1673096" cy="465792"/>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r>
              <a:rPr lang="en-US" sz="2400">
                <a:solidFill>
                  <a:srgbClr val="41719C"/>
                </a:solidFill>
                <a:latin typeface="Arial" panose="020B0604020202020204" pitchFamily="34" charset="0"/>
                <a:cs typeface="Arabic Typesetting" panose="03020402040406030203" pitchFamily="66" charset="-78"/>
                <a:sym typeface="Wingdings" panose="05000000000000000000" pitchFamily="2" charset="2"/>
              </a:rPr>
              <a:t></a:t>
            </a:r>
            <a:endParaRPr lang="en-US" sz="2400" dirty="0">
              <a:solidFill>
                <a:srgbClr val="41719C"/>
              </a:solidFill>
              <a:latin typeface="Arial" panose="020B0604020202020204" pitchFamily="34" charset="0"/>
              <a:cs typeface="Arabic Typesetting" panose="03020402040406030203" pitchFamily="66" charset="-78"/>
            </a:endParaRPr>
          </a:p>
        </p:txBody>
      </p:sp>
      <p:sp>
        <p:nvSpPr>
          <p:cNvPr id="213" name="Rectangle 212">
            <a:extLst>
              <a:ext uri="{FF2B5EF4-FFF2-40B4-BE49-F238E27FC236}">
                <a16:creationId xmlns:a16="http://schemas.microsoft.com/office/drawing/2014/main" id="{75AC56C5-F99E-466F-AFE4-671B59EFC54A}"/>
              </a:ext>
            </a:extLst>
          </p:cNvPr>
          <p:cNvSpPr/>
          <p:nvPr/>
        </p:nvSpPr>
        <p:spPr>
          <a:xfrm>
            <a:off x="10196576" y="3832402"/>
            <a:ext cx="1617912" cy="372502"/>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en-US" sz="2400" dirty="0">
              <a:solidFill>
                <a:srgbClr val="41719C"/>
              </a:solidFill>
              <a:latin typeface="Arial" panose="020B0604020202020204" pitchFamily="34" charset="0"/>
              <a:cs typeface="Arabic Typesetting" panose="03020402040406030203" pitchFamily="66" charset="-78"/>
            </a:endParaRPr>
          </a:p>
        </p:txBody>
      </p:sp>
      <p:sp>
        <p:nvSpPr>
          <p:cNvPr id="216" name="Rectangle 215">
            <a:extLst>
              <a:ext uri="{FF2B5EF4-FFF2-40B4-BE49-F238E27FC236}">
                <a16:creationId xmlns:a16="http://schemas.microsoft.com/office/drawing/2014/main" id="{35EA9DA1-5118-4D96-9A36-6274DD7C321F}"/>
              </a:ext>
            </a:extLst>
          </p:cNvPr>
          <p:cNvSpPr/>
          <p:nvPr/>
        </p:nvSpPr>
        <p:spPr>
          <a:xfrm>
            <a:off x="10196574" y="4287946"/>
            <a:ext cx="1617913" cy="371815"/>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r>
              <a:rPr lang="en-US" sz="2400">
                <a:solidFill>
                  <a:srgbClr val="41719C"/>
                </a:solidFill>
                <a:latin typeface="Arial" panose="020B0604020202020204" pitchFamily="34" charset="0"/>
                <a:cs typeface="Arabic Typesetting" panose="03020402040406030203" pitchFamily="66" charset="-78"/>
                <a:sym typeface="Wingdings" panose="05000000000000000000" pitchFamily="2" charset="2"/>
              </a:rPr>
              <a:t></a:t>
            </a:r>
            <a:endParaRPr lang="en-US" sz="2400" dirty="0">
              <a:solidFill>
                <a:srgbClr val="41719C"/>
              </a:solidFill>
              <a:latin typeface="Arial" panose="020B0604020202020204" pitchFamily="34" charset="0"/>
              <a:cs typeface="Arabic Typesetting" panose="03020402040406030203" pitchFamily="66" charset="-78"/>
            </a:endParaRPr>
          </a:p>
        </p:txBody>
      </p:sp>
      <p:sp>
        <p:nvSpPr>
          <p:cNvPr id="227" name="Rectangle 226">
            <a:extLst>
              <a:ext uri="{FF2B5EF4-FFF2-40B4-BE49-F238E27FC236}">
                <a16:creationId xmlns:a16="http://schemas.microsoft.com/office/drawing/2014/main" id="{7D4BC270-B1C3-4051-B46C-F4E5F7CB7DDF}"/>
              </a:ext>
            </a:extLst>
          </p:cNvPr>
          <p:cNvSpPr/>
          <p:nvPr/>
        </p:nvSpPr>
        <p:spPr>
          <a:xfrm>
            <a:off x="4765733" y="2105021"/>
            <a:ext cx="1680110" cy="658480"/>
          </a:xfrm>
          <a:prstGeom prst="rect">
            <a:avLst/>
          </a:prstGeom>
          <a:solidFill>
            <a:srgbClr val="566579"/>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lstStyle/>
          <a:p>
            <a:pPr algn="ctr"/>
            <a:r>
              <a:rPr lang="el-GR" sz="1100" dirty="0">
                <a:solidFill>
                  <a:schemeClr val="bg1"/>
                </a:solidFill>
                <a:latin typeface="Arial" panose="020B0604020202020204" pitchFamily="34" charset="0"/>
                <a:cs typeface="Arabic Typesetting" panose="03020402040406030203" pitchFamily="66" charset="-78"/>
              </a:rPr>
              <a:t>Εκπαίδευση που απελευθερώνει το δυναμικό των Ελλήνων</a:t>
            </a:r>
            <a:endParaRPr lang="en-US" sz="1100" dirty="0">
              <a:solidFill>
                <a:schemeClr val="bg1"/>
              </a:solidFill>
              <a:latin typeface="Arial" panose="020B0604020202020204" pitchFamily="34" charset="0"/>
              <a:cs typeface="Arabic Typesetting" panose="03020402040406030203" pitchFamily="66" charset="-78"/>
            </a:endParaRPr>
          </a:p>
        </p:txBody>
      </p:sp>
      <p:sp>
        <p:nvSpPr>
          <p:cNvPr id="229" name="Rectangle 228">
            <a:extLst>
              <a:ext uri="{FF2B5EF4-FFF2-40B4-BE49-F238E27FC236}">
                <a16:creationId xmlns:a16="http://schemas.microsoft.com/office/drawing/2014/main" id="{C4E9BEB7-74F3-43F6-B755-EE5AC9AAB3D6}"/>
              </a:ext>
            </a:extLst>
          </p:cNvPr>
          <p:cNvSpPr/>
          <p:nvPr/>
        </p:nvSpPr>
        <p:spPr>
          <a:xfrm>
            <a:off x="10196581" y="2105020"/>
            <a:ext cx="1680111" cy="658481"/>
          </a:xfrm>
          <a:prstGeom prst="rect">
            <a:avLst/>
          </a:prstGeom>
          <a:solidFill>
            <a:srgbClr val="566579"/>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lstStyle/>
          <a:p>
            <a:pPr algn="ctr"/>
            <a:r>
              <a:rPr lang="el-GR" sz="1100" dirty="0">
                <a:solidFill>
                  <a:schemeClr val="bg1"/>
                </a:solidFill>
                <a:latin typeface="Arial" panose="020B0604020202020204" pitchFamily="34" charset="0"/>
                <a:cs typeface="Arial" panose="020B0604020202020204" pitchFamily="34" charset="0"/>
              </a:rPr>
              <a:t>Ενίσχυση της θέσης της Ελλάδας στον κόσμο</a:t>
            </a:r>
            <a:endParaRPr lang="en-US" sz="1100" dirty="0">
              <a:solidFill>
                <a:schemeClr val="bg1"/>
              </a:solidFill>
              <a:latin typeface="Arial" panose="020B0604020202020204" pitchFamily="34" charset="0"/>
              <a:cs typeface="Arabic Typesetting" panose="03020402040406030203" pitchFamily="66" charset="-78"/>
            </a:endParaRPr>
          </a:p>
        </p:txBody>
      </p:sp>
      <p:sp>
        <p:nvSpPr>
          <p:cNvPr id="7" name="Slide Number Placeholder 6"/>
          <p:cNvSpPr>
            <a:spLocks noGrp="1"/>
          </p:cNvSpPr>
          <p:nvPr>
            <p:ph type="sldNum" sz="quarter" idx="12"/>
          </p:nvPr>
        </p:nvSpPr>
        <p:spPr>
          <a:xfrm>
            <a:off x="8521700" y="63035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43827-C2B0-46E7-89AA-B56A23F9ACD0}" type="slidenum">
              <a:rPr kumimoji="0" lang="en-US" sz="1200" b="0" i="0" u="none" strike="noStrike" kern="1200" cap="none" spc="0" normalizeH="0" baseline="0" noProof="0" smtClean="0">
                <a:ln>
                  <a:noFill/>
                </a:ln>
                <a:solidFill>
                  <a:srgbClr val="5B9BD5">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37" name="Rectangle 228">
            <a:extLst>
              <a:ext uri="{FF2B5EF4-FFF2-40B4-BE49-F238E27FC236}">
                <a16:creationId xmlns:a16="http://schemas.microsoft.com/office/drawing/2014/main" id="{A6E77F16-7AC0-4DFE-8596-63BCC95332A2}"/>
              </a:ext>
            </a:extLst>
          </p:cNvPr>
          <p:cNvSpPr/>
          <p:nvPr/>
        </p:nvSpPr>
        <p:spPr>
          <a:xfrm>
            <a:off x="8382737" y="2110793"/>
            <a:ext cx="1680111" cy="658480"/>
          </a:xfrm>
          <a:prstGeom prst="rect">
            <a:avLst/>
          </a:prstGeom>
          <a:solidFill>
            <a:srgbClr val="566579"/>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lstStyle/>
          <a:p>
            <a:pPr algn="ctr"/>
            <a:r>
              <a:rPr lang="el-GR" sz="1100" dirty="0">
                <a:solidFill>
                  <a:schemeClr val="bg1"/>
                </a:solidFill>
                <a:latin typeface="Arial" panose="020B0604020202020204" pitchFamily="34" charset="0"/>
                <a:cs typeface="Arial" panose="020B0604020202020204" pitchFamily="34" charset="0"/>
              </a:rPr>
              <a:t>Προστασία Περιβάλλοντος, προσαρμογή στην κλιματική αλλαγή και βιώσιμη ανάπτυξη </a:t>
            </a:r>
            <a:endParaRPr lang="en-US" sz="1100" dirty="0">
              <a:solidFill>
                <a:schemeClr val="bg1"/>
              </a:solidFill>
              <a:latin typeface="Arial" panose="020B0604020202020204" pitchFamily="34" charset="0"/>
              <a:cs typeface="Arabic Typesetting" panose="03020402040406030203" pitchFamily="66" charset="-78"/>
            </a:endParaRPr>
          </a:p>
        </p:txBody>
      </p:sp>
      <p:sp>
        <p:nvSpPr>
          <p:cNvPr id="38" name="Rectangle 205">
            <a:extLst>
              <a:ext uri="{FF2B5EF4-FFF2-40B4-BE49-F238E27FC236}">
                <a16:creationId xmlns:a16="http://schemas.microsoft.com/office/drawing/2014/main" id="{64A42B0C-5E45-449B-851C-0A4332F02850}"/>
              </a:ext>
            </a:extLst>
          </p:cNvPr>
          <p:cNvSpPr/>
          <p:nvPr/>
        </p:nvSpPr>
        <p:spPr>
          <a:xfrm>
            <a:off x="4772747" y="2894967"/>
            <a:ext cx="1673096" cy="377533"/>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en-US" sz="2400" dirty="0">
              <a:solidFill>
                <a:srgbClr val="41719C"/>
              </a:solidFill>
              <a:latin typeface="Arial" panose="020B0604020202020204" pitchFamily="34" charset="0"/>
              <a:cs typeface="Arabic Typesetting" panose="03020402040406030203" pitchFamily="66" charset="-78"/>
            </a:endParaRPr>
          </a:p>
        </p:txBody>
      </p:sp>
      <p:sp>
        <p:nvSpPr>
          <p:cNvPr id="39" name="Rectangle 205">
            <a:extLst>
              <a:ext uri="{FF2B5EF4-FFF2-40B4-BE49-F238E27FC236}">
                <a16:creationId xmlns:a16="http://schemas.microsoft.com/office/drawing/2014/main" id="{5DAD1CCB-330F-41FF-A952-9821937F34DA}"/>
              </a:ext>
            </a:extLst>
          </p:cNvPr>
          <p:cNvSpPr/>
          <p:nvPr/>
        </p:nvSpPr>
        <p:spPr>
          <a:xfrm>
            <a:off x="8386244" y="2868812"/>
            <a:ext cx="1673096" cy="377533"/>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r>
              <a:rPr lang="en-US" sz="2400" dirty="0">
                <a:solidFill>
                  <a:srgbClr val="41719C"/>
                </a:solidFill>
                <a:latin typeface="Arial" panose="020B0604020202020204" pitchFamily="34" charset="0"/>
                <a:cs typeface="Arabic Typesetting" panose="03020402040406030203" pitchFamily="66" charset="-78"/>
                <a:sym typeface="Wingdings" panose="05000000000000000000" pitchFamily="2" charset="2"/>
              </a:rPr>
              <a:t></a:t>
            </a:r>
            <a:endParaRPr lang="en-US" sz="2400" dirty="0">
              <a:solidFill>
                <a:srgbClr val="41719C"/>
              </a:solidFill>
              <a:latin typeface="Arial" panose="020B0604020202020204" pitchFamily="34" charset="0"/>
              <a:cs typeface="Arabic Typesetting" panose="03020402040406030203" pitchFamily="66" charset="-78"/>
            </a:endParaRPr>
          </a:p>
        </p:txBody>
      </p:sp>
      <p:sp>
        <p:nvSpPr>
          <p:cNvPr id="44" name="Rectangle 208">
            <a:extLst>
              <a:ext uri="{FF2B5EF4-FFF2-40B4-BE49-F238E27FC236}">
                <a16:creationId xmlns:a16="http://schemas.microsoft.com/office/drawing/2014/main" id="{089E09C9-8DDD-4545-BBBE-3A4B30500F03}"/>
              </a:ext>
            </a:extLst>
          </p:cNvPr>
          <p:cNvSpPr/>
          <p:nvPr/>
        </p:nvSpPr>
        <p:spPr>
          <a:xfrm>
            <a:off x="4788580" y="3319157"/>
            <a:ext cx="1673096" cy="472115"/>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en-US" sz="2400" dirty="0">
              <a:solidFill>
                <a:srgbClr val="41719C"/>
              </a:solidFill>
              <a:latin typeface="Arial" panose="020B0604020202020204" pitchFamily="34" charset="0"/>
              <a:cs typeface="Arabic Typesetting" panose="03020402040406030203" pitchFamily="66" charset="-78"/>
            </a:endParaRPr>
          </a:p>
        </p:txBody>
      </p:sp>
      <p:sp>
        <p:nvSpPr>
          <p:cNvPr id="45" name="Rectangle 208">
            <a:extLst>
              <a:ext uri="{FF2B5EF4-FFF2-40B4-BE49-F238E27FC236}">
                <a16:creationId xmlns:a16="http://schemas.microsoft.com/office/drawing/2014/main" id="{DF96E000-5564-4DD7-BADE-C2AC4083CCB3}"/>
              </a:ext>
            </a:extLst>
          </p:cNvPr>
          <p:cNvSpPr/>
          <p:nvPr/>
        </p:nvSpPr>
        <p:spPr>
          <a:xfrm>
            <a:off x="10196576" y="3301042"/>
            <a:ext cx="1617911" cy="465792"/>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r>
              <a:rPr lang="en-US" sz="2400">
                <a:solidFill>
                  <a:srgbClr val="41719C"/>
                </a:solidFill>
                <a:latin typeface="Arial" panose="020B0604020202020204" pitchFamily="34" charset="0"/>
                <a:cs typeface="Arabic Typesetting" panose="03020402040406030203" pitchFamily="66" charset="-78"/>
                <a:sym typeface="Wingdings" panose="05000000000000000000" pitchFamily="2" charset="2"/>
              </a:rPr>
              <a:t></a:t>
            </a:r>
            <a:endParaRPr lang="en-US" sz="2400" dirty="0">
              <a:solidFill>
                <a:srgbClr val="41719C"/>
              </a:solidFill>
              <a:latin typeface="Arial" panose="020B0604020202020204" pitchFamily="34" charset="0"/>
              <a:cs typeface="Arabic Typesetting" panose="03020402040406030203" pitchFamily="66" charset="-78"/>
            </a:endParaRPr>
          </a:p>
        </p:txBody>
      </p:sp>
      <p:sp>
        <p:nvSpPr>
          <p:cNvPr id="47" name="Rectangle 212">
            <a:extLst>
              <a:ext uri="{FF2B5EF4-FFF2-40B4-BE49-F238E27FC236}">
                <a16:creationId xmlns:a16="http://schemas.microsoft.com/office/drawing/2014/main" id="{C8EE31FC-6C7A-4526-943A-889A875C877C}"/>
              </a:ext>
            </a:extLst>
          </p:cNvPr>
          <p:cNvSpPr/>
          <p:nvPr/>
        </p:nvSpPr>
        <p:spPr>
          <a:xfrm>
            <a:off x="8382737" y="3827242"/>
            <a:ext cx="1680110" cy="372502"/>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en-US" sz="2400" dirty="0">
              <a:solidFill>
                <a:srgbClr val="41719C"/>
              </a:solidFill>
              <a:latin typeface="Arial" panose="020B0604020202020204" pitchFamily="34" charset="0"/>
              <a:cs typeface="Arabic Typesetting" panose="03020402040406030203" pitchFamily="66" charset="-78"/>
            </a:endParaRPr>
          </a:p>
        </p:txBody>
      </p:sp>
      <p:sp>
        <p:nvSpPr>
          <p:cNvPr id="48" name="Rectangle 212">
            <a:extLst>
              <a:ext uri="{FF2B5EF4-FFF2-40B4-BE49-F238E27FC236}">
                <a16:creationId xmlns:a16="http://schemas.microsoft.com/office/drawing/2014/main" id="{4686CF4D-FF09-4261-B756-3289C335EADF}"/>
              </a:ext>
            </a:extLst>
          </p:cNvPr>
          <p:cNvSpPr/>
          <p:nvPr/>
        </p:nvSpPr>
        <p:spPr>
          <a:xfrm>
            <a:off x="4765428" y="3856170"/>
            <a:ext cx="1696248" cy="372502"/>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r>
              <a:rPr lang="en-US" sz="2400" dirty="0">
                <a:solidFill>
                  <a:srgbClr val="41719C"/>
                </a:solidFill>
                <a:latin typeface="Arial" panose="020B0604020202020204" pitchFamily="34" charset="0"/>
                <a:cs typeface="Arabic Typesetting" panose="03020402040406030203" pitchFamily="66" charset="-78"/>
                <a:sym typeface="Wingdings" panose="05000000000000000000" pitchFamily="2" charset="2"/>
              </a:rPr>
              <a:t></a:t>
            </a:r>
            <a:endParaRPr lang="en-US" sz="2400" dirty="0">
              <a:solidFill>
                <a:srgbClr val="41719C"/>
              </a:solidFill>
              <a:latin typeface="Arial" panose="020B0604020202020204" pitchFamily="34" charset="0"/>
              <a:cs typeface="Arabic Typesetting" panose="03020402040406030203" pitchFamily="66" charset="-78"/>
            </a:endParaRPr>
          </a:p>
        </p:txBody>
      </p:sp>
      <p:sp>
        <p:nvSpPr>
          <p:cNvPr id="49" name="Rectangle 215">
            <a:extLst>
              <a:ext uri="{FF2B5EF4-FFF2-40B4-BE49-F238E27FC236}">
                <a16:creationId xmlns:a16="http://schemas.microsoft.com/office/drawing/2014/main" id="{21344524-9ADA-4DCD-8D19-D7857154606B}"/>
              </a:ext>
            </a:extLst>
          </p:cNvPr>
          <p:cNvSpPr/>
          <p:nvPr/>
        </p:nvSpPr>
        <p:spPr>
          <a:xfrm>
            <a:off x="8383969" y="4287946"/>
            <a:ext cx="1673095" cy="371815"/>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en-US" sz="2400" dirty="0">
              <a:solidFill>
                <a:srgbClr val="41719C"/>
              </a:solidFill>
              <a:latin typeface="Arial" panose="020B0604020202020204" pitchFamily="34" charset="0"/>
              <a:cs typeface="Arabic Typesetting" panose="03020402040406030203" pitchFamily="66" charset="-78"/>
            </a:endParaRPr>
          </a:p>
        </p:txBody>
      </p:sp>
      <p:sp>
        <p:nvSpPr>
          <p:cNvPr id="50" name="Rectangle 215">
            <a:extLst>
              <a:ext uri="{FF2B5EF4-FFF2-40B4-BE49-F238E27FC236}">
                <a16:creationId xmlns:a16="http://schemas.microsoft.com/office/drawing/2014/main" id="{A068AF28-5E60-46B6-A4D3-366ACFF18A36}"/>
              </a:ext>
            </a:extLst>
          </p:cNvPr>
          <p:cNvSpPr/>
          <p:nvPr/>
        </p:nvSpPr>
        <p:spPr>
          <a:xfrm>
            <a:off x="4797592" y="4293570"/>
            <a:ext cx="1696248" cy="371815"/>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en-US" sz="2400" dirty="0">
              <a:solidFill>
                <a:srgbClr val="41719C"/>
              </a:solidFill>
              <a:latin typeface="Arial" panose="020B0604020202020204" pitchFamily="34" charset="0"/>
              <a:cs typeface="Arabic Typesetting" panose="03020402040406030203" pitchFamily="66" charset="-78"/>
            </a:endParaRPr>
          </a:p>
        </p:txBody>
      </p:sp>
      <p:sp>
        <p:nvSpPr>
          <p:cNvPr id="51" name="Rectangle 226">
            <a:extLst>
              <a:ext uri="{FF2B5EF4-FFF2-40B4-BE49-F238E27FC236}">
                <a16:creationId xmlns:a16="http://schemas.microsoft.com/office/drawing/2014/main" id="{D2ADF15E-F748-4C06-BD0E-1516C160C932}"/>
              </a:ext>
            </a:extLst>
          </p:cNvPr>
          <p:cNvSpPr/>
          <p:nvPr/>
        </p:nvSpPr>
        <p:spPr>
          <a:xfrm>
            <a:off x="6585538" y="2105020"/>
            <a:ext cx="1680110" cy="658481"/>
          </a:xfrm>
          <a:prstGeom prst="rect">
            <a:avLst/>
          </a:prstGeom>
          <a:solidFill>
            <a:srgbClr val="566579"/>
          </a:solidFill>
          <a:ln>
            <a:noFill/>
          </a:ln>
        </p:spPr>
        <p:style>
          <a:lnRef idx="0">
            <a:schemeClr val="accent1"/>
          </a:lnRef>
          <a:fillRef idx="1">
            <a:schemeClr val="accent1"/>
          </a:fillRef>
          <a:effectRef idx="0">
            <a:schemeClr val="dk1"/>
          </a:effectRef>
          <a:fontRef idx="minor">
            <a:schemeClr val="lt1"/>
          </a:fontRef>
        </p:style>
        <p:txBody>
          <a:bodyPr lIns="0" tIns="0" rIns="0" bIns="0" rtlCol="0" anchor="ctr"/>
          <a:lstStyle/>
          <a:p>
            <a:pPr algn="ctr"/>
            <a:r>
              <a:rPr lang="el-GR" sz="1100" dirty="0">
                <a:solidFill>
                  <a:schemeClr val="bg1"/>
                </a:solidFill>
                <a:latin typeface="Arial" panose="020B0604020202020204" pitchFamily="34" charset="0"/>
                <a:cs typeface="Arabic Typesetting" panose="03020402040406030203" pitchFamily="66" charset="-78"/>
              </a:rPr>
              <a:t>Ισχυρή ανάπτυξη με περισσότερες επενδύσεις και νέες καλύτερες δουλειές</a:t>
            </a:r>
          </a:p>
        </p:txBody>
      </p:sp>
      <p:sp>
        <p:nvSpPr>
          <p:cNvPr id="52" name="Rectangle 205">
            <a:extLst>
              <a:ext uri="{FF2B5EF4-FFF2-40B4-BE49-F238E27FC236}">
                <a16:creationId xmlns:a16="http://schemas.microsoft.com/office/drawing/2014/main" id="{8BC09772-BAE1-41A6-BE9D-9EE45578E5BA}"/>
              </a:ext>
            </a:extLst>
          </p:cNvPr>
          <p:cNvSpPr/>
          <p:nvPr/>
        </p:nvSpPr>
        <p:spPr>
          <a:xfrm>
            <a:off x="6592552" y="2895422"/>
            <a:ext cx="1673096" cy="377533"/>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r>
              <a:rPr lang="en-US" sz="2400" dirty="0">
                <a:solidFill>
                  <a:srgbClr val="41719C"/>
                </a:solidFill>
                <a:latin typeface="Arial" panose="020B0604020202020204" pitchFamily="34" charset="0"/>
                <a:cs typeface="Arabic Typesetting" panose="03020402040406030203" pitchFamily="66" charset="-78"/>
                <a:sym typeface="Wingdings" panose="05000000000000000000" pitchFamily="2" charset="2"/>
              </a:rPr>
              <a:t></a:t>
            </a:r>
            <a:endParaRPr lang="en-US" sz="2400" dirty="0">
              <a:solidFill>
                <a:srgbClr val="41719C"/>
              </a:solidFill>
              <a:latin typeface="Arial" panose="020B0604020202020204" pitchFamily="34" charset="0"/>
              <a:cs typeface="Arabic Typesetting" panose="03020402040406030203" pitchFamily="66" charset="-78"/>
            </a:endParaRPr>
          </a:p>
        </p:txBody>
      </p:sp>
      <p:sp>
        <p:nvSpPr>
          <p:cNvPr id="53" name="Rectangle 208">
            <a:extLst>
              <a:ext uri="{FF2B5EF4-FFF2-40B4-BE49-F238E27FC236}">
                <a16:creationId xmlns:a16="http://schemas.microsoft.com/office/drawing/2014/main" id="{EB5E0F0B-471D-404D-85B3-D280CD998E74}"/>
              </a:ext>
            </a:extLst>
          </p:cNvPr>
          <p:cNvSpPr/>
          <p:nvPr/>
        </p:nvSpPr>
        <p:spPr>
          <a:xfrm>
            <a:off x="6575908" y="3320054"/>
            <a:ext cx="1689740" cy="472115"/>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r>
              <a:rPr lang="en-US" sz="2400">
                <a:solidFill>
                  <a:srgbClr val="41719C"/>
                </a:solidFill>
                <a:latin typeface="Arial" panose="020B0604020202020204" pitchFamily="34" charset="0"/>
                <a:cs typeface="Arabic Typesetting" panose="03020402040406030203" pitchFamily="66" charset="-78"/>
                <a:sym typeface="Wingdings" panose="05000000000000000000" pitchFamily="2" charset="2"/>
              </a:rPr>
              <a:t></a:t>
            </a:r>
            <a:endParaRPr lang="en-US" sz="2400" dirty="0">
              <a:solidFill>
                <a:srgbClr val="41719C"/>
              </a:solidFill>
              <a:latin typeface="Arial" panose="020B0604020202020204" pitchFamily="34" charset="0"/>
              <a:cs typeface="Arabic Typesetting" panose="03020402040406030203" pitchFamily="66" charset="-78"/>
            </a:endParaRPr>
          </a:p>
        </p:txBody>
      </p:sp>
      <p:sp>
        <p:nvSpPr>
          <p:cNvPr id="54" name="Rectangle 212">
            <a:extLst>
              <a:ext uri="{FF2B5EF4-FFF2-40B4-BE49-F238E27FC236}">
                <a16:creationId xmlns:a16="http://schemas.microsoft.com/office/drawing/2014/main" id="{03759AB2-7A95-4955-B7DD-124B86318DBC}"/>
              </a:ext>
            </a:extLst>
          </p:cNvPr>
          <p:cNvSpPr/>
          <p:nvPr/>
        </p:nvSpPr>
        <p:spPr>
          <a:xfrm>
            <a:off x="6602356" y="3838763"/>
            <a:ext cx="1673096" cy="372502"/>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en-US" sz="2400" dirty="0">
              <a:solidFill>
                <a:srgbClr val="41719C"/>
              </a:solidFill>
              <a:latin typeface="Arial" panose="020B0604020202020204" pitchFamily="34" charset="0"/>
              <a:cs typeface="Arabic Typesetting" panose="03020402040406030203" pitchFamily="66" charset="-78"/>
            </a:endParaRPr>
          </a:p>
        </p:txBody>
      </p:sp>
      <p:sp>
        <p:nvSpPr>
          <p:cNvPr id="55" name="Rectangle 215">
            <a:extLst>
              <a:ext uri="{FF2B5EF4-FFF2-40B4-BE49-F238E27FC236}">
                <a16:creationId xmlns:a16="http://schemas.microsoft.com/office/drawing/2014/main" id="{DCF8C63B-745B-4787-8E80-F7A7610C7960}"/>
              </a:ext>
            </a:extLst>
          </p:cNvPr>
          <p:cNvSpPr/>
          <p:nvPr/>
        </p:nvSpPr>
        <p:spPr>
          <a:xfrm>
            <a:off x="6592551" y="4293570"/>
            <a:ext cx="1692707" cy="371815"/>
          </a:xfrm>
          <a:prstGeom prst="rect">
            <a:avLst/>
          </a:prstGeom>
          <a:solidFill>
            <a:schemeClr val="bg1"/>
          </a:solidFill>
          <a:ln>
            <a:solidFill>
              <a:srgbClr val="41719C"/>
            </a:solidFill>
          </a:ln>
        </p:spPr>
        <p:style>
          <a:lnRef idx="0">
            <a:schemeClr val="accent1"/>
          </a:lnRef>
          <a:fillRef idx="1">
            <a:schemeClr val="accent1"/>
          </a:fillRef>
          <a:effectRef idx="0">
            <a:schemeClr val="dk1"/>
          </a:effectRef>
          <a:fontRef idx="minor">
            <a:schemeClr val="lt1"/>
          </a:fontRef>
        </p:style>
        <p:txBody>
          <a:bodyPr rtlCol="0" anchor="ctr"/>
          <a:lstStyle/>
          <a:p>
            <a:pPr algn="ctr"/>
            <a:endParaRPr lang="en-US" sz="2400" dirty="0">
              <a:solidFill>
                <a:srgbClr val="41719C"/>
              </a:solidFill>
              <a:latin typeface="Arial" panose="020B0604020202020204" pitchFamily="34" charset="0"/>
              <a:cs typeface="Arabic Typesetting" panose="03020402040406030203" pitchFamily="66" charset="-78"/>
            </a:endParaRPr>
          </a:p>
        </p:txBody>
      </p:sp>
    </p:spTree>
    <p:extLst>
      <p:ext uri="{BB962C8B-B14F-4D97-AF65-F5344CB8AC3E}">
        <p14:creationId xmlns:p14="http://schemas.microsoft.com/office/powerpoint/2010/main" val="145307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310" name="think-cell Slide" r:id="rId6" imgW="592" imgH="591" progId="TCLayout.ActiveDocument.1">
                  <p:embed/>
                </p:oleObj>
              </mc:Choice>
              <mc:Fallback>
                <p:oleObj name="think-cell Slide" r:id="rId6" imgW="592" imgH="591" progId="TCLayout.ActiveDocument.1">
                  <p:embed/>
                  <p:pic>
                    <p:nvPicPr>
                      <p:cNvPr id="15" name="Object 14"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EFD4C57-0FB5-4AC6-A9AE-F38A86DE233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l-GR" sz="24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838200" y="365125"/>
            <a:ext cx="10515600" cy="739775"/>
          </a:xfrm>
        </p:spPr>
        <p:txBody>
          <a:bodyPr>
            <a:noAutofit/>
          </a:bodyPr>
          <a:lstStyle/>
          <a:p>
            <a:pPr>
              <a:spcBef>
                <a:spcPts val="600"/>
              </a:spcBef>
              <a:spcAft>
                <a:spcPts val="600"/>
              </a:spcAft>
            </a:pPr>
            <a:r>
              <a:rPr lang="el-GR" dirty="0"/>
              <a:t>ΣΤΡΑΤΗΓΙΚΟΙ ΣΤΟΧΟΙ</a:t>
            </a:r>
            <a:endParaRPr lang="en-US" dirty="0"/>
          </a:p>
        </p:txBody>
      </p:sp>
      <p:grpSp>
        <p:nvGrpSpPr>
          <p:cNvPr id="6" name="Group 5"/>
          <p:cNvGrpSpPr/>
          <p:nvPr/>
        </p:nvGrpSpPr>
        <p:grpSpPr>
          <a:xfrm>
            <a:off x="953703" y="1627999"/>
            <a:ext cx="9239909" cy="468437"/>
            <a:chOff x="1535167" y="1601813"/>
            <a:chExt cx="9089771" cy="720000"/>
          </a:xfrm>
        </p:grpSpPr>
        <p:sp>
          <p:nvSpPr>
            <p:cNvPr id="30" name="Right Triangle 29"/>
            <p:cNvSpPr/>
            <p:nvPr/>
          </p:nvSpPr>
          <p:spPr>
            <a:xfrm>
              <a:off x="1535167" y="1601813"/>
              <a:ext cx="449771" cy="633684"/>
            </a:xfrm>
            <a:prstGeom prst="rtTriangle">
              <a:avLst/>
            </a:prstGeom>
            <a:solidFill>
              <a:srgbClr val="3462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00" i="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984938" y="1601813"/>
              <a:ext cx="8640000" cy="720000"/>
            </a:xfrm>
            <a:prstGeom prst="rect">
              <a:avLst/>
            </a:prstGeom>
            <a:noFill/>
          </p:spPr>
          <p:txBody>
            <a:bodyPr wrap="square" rtlCol="0" anchor="ctr">
              <a:noAutofit/>
            </a:bodyPr>
            <a:lstStyle/>
            <a:p>
              <a:pPr fontAlgn="base"/>
              <a:r>
                <a:rPr lang="el-GR" b="1" dirty="0"/>
                <a:t>Προσδοκώμενα αποτελέσματα</a:t>
              </a:r>
              <a:endParaRPr lang="en-US" b="1" dirty="0"/>
            </a:p>
          </p:txBody>
        </p:sp>
      </p:grpSp>
      <p:sp>
        <p:nvSpPr>
          <p:cNvPr id="7" name="Slide Number Placeholder 6"/>
          <p:cNvSpPr>
            <a:spLocks noGrp="1"/>
          </p:cNvSpPr>
          <p:nvPr>
            <p:ph type="sldNum" sz="quarter" idx="12"/>
          </p:nvPr>
        </p:nvSpPr>
        <p:spPr/>
        <p:txBody>
          <a:bodyPr/>
          <a:lstStyle/>
          <a:p>
            <a:fld id="{51543827-C2B0-46E7-89AA-B56A23F9ACD0}" type="slidenum">
              <a:rPr lang="en-US" smtClean="0"/>
              <a:t>13</a:t>
            </a:fld>
            <a:endParaRPr lang="en-US" dirty="0"/>
          </a:p>
        </p:txBody>
      </p:sp>
      <p:sp>
        <p:nvSpPr>
          <p:cNvPr id="26" name="Rectangle 25">
            <a:extLst>
              <a:ext uri="{FF2B5EF4-FFF2-40B4-BE49-F238E27FC236}">
                <a16:creationId xmlns:a16="http://schemas.microsoft.com/office/drawing/2014/main" id="{F6BA021F-5BA9-4FA0-8BD2-9F278E83B0E5}"/>
              </a:ext>
            </a:extLst>
          </p:cNvPr>
          <p:cNvSpPr/>
          <p:nvPr/>
        </p:nvSpPr>
        <p:spPr>
          <a:xfrm>
            <a:off x="1704645" y="2161325"/>
            <a:ext cx="8782709" cy="3665734"/>
          </a:xfrm>
          <a:prstGeom prst="rect">
            <a:avLst/>
          </a:prstGeom>
          <a:solidFill>
            <a:schemeClr val="bg1"/>
          </a:solidFill>
          <a:ln>
            <a:noFill/>
          </a:ln>
        </p:spPr>
        <p:txBody>
          <a:bodyPr wrap="square" anchor="t">
            <a:noAutofit/>
          </a:bodyPr>
          <a:lstStyle/>
          <a:p>
            <a:pPr marL="171450" indent="-171450" fontAlgn="base">
              <a:spcAft>
                <a:spcPts val="600"/>
              </a:spcAft>
              <a:buFont typeface="Arial" panose="020B0604020202020204" pitchFamily="34" charset="0"/>
              <a:buChar char="•"/>
            </a:pPr>
            <a:r>
              <a:rPr lang="el-GR" sz="2400" dirty="0"/>
              <a:t>Αύξηση στις Τουριστικές Εισπράξεις κατά </a:t>
            </a:r>
            <a:r>
              <a:rPr lang="el-GR" sz="2400" b="1" dirty="0"/>
              <a:t>10% </a:t>
            </a:r>
            <a:r>
              <a:rPr lang="el-GR" sz="2400" dirty="0"/>
              <a:t>στο τέλος του έτους</a:t>
            </a:r>
            <a:endParaRPr lang="el-GR" sz="2400" b="1" dirty="0"/>
          </a:p>
          <a:p>
            <a:pPr marL="171450" indent="-171450" fontAlgn="base">
              <a:spcAft>
                <a:spcPts val="600"/>
              </a:spcAft>
              <a:buFont typeface="Arial" panose="020B0604020202020204" pitchFamily="34" charset="0"/>
              <a:buChar char="•"/>
            </a:pPr>
            <a:r>
              <a:rPr lang="el-GR" sz="2400" dirty="0"/>
              <a:t>Αύξηση στις Τουριστικές αφίξεις κατά </a:t>
            </a:r>
            <a:r>
              <a:rPr lang="el-GR" sz="2400" b="1" dirty="0"/>
              <a:t>5% </a:t>
            </a:r>
            <a:r>
              <a:rPr lang="el-GR" sz="2400" dirty="0"/>
              <a:t>στο τέλος του έτους </a:t>
            </a:r>
            <a:endParaRPr lang="el-GR" sz="2400" b="1" dirty="0"/>
          </a:p>
          <a:p>
            <a:pPr marL="171450" indent="-171450" fontAlgn="base">
              <a:spcAft>
                <a:spcPts val="600"/>
              </a:spcAft>
              <a:buFont typeface="Arial" panose="020B0604020202020204" pitchFamily="34" charset="0"/>
              <a:buChar char="•"/>
            </a:pPr>
            <a:r>
              <a:rPr lang="el-GR" sz="2400" dirty="0"/>
              <a:t>Αύξηση στις Τουριστικές Αφίξεις κατά τους μήνες Απρίλη, Μάη και Σεπτέμβρη, Οκτώβρη άνω του μέσου όρου του έτους</a:t>
            </a:r>
          </a:p>
          <a:p>
            <a:pPr marL="171450" indent="-171450" fontAlgn="base">
              <a:spcAft>
                <a:spcPts val="600"/>
              </a:spcAft>
              <a:buFont typeface="Arial" panose="020B0604020202020204" pitchFamily="34" charset="0"/>
              <a:buChar char="•"/>
            </a:pPr>
            <a:r>
              <a:rPr lang="el-GR" sz="2400" dirty="0"/>
              <a:t>Αύξηση στις Διανυκτερεύσεις κατά </a:t>
            </a:r>
            <a:r>
              <a:rPr lang="el-GR" sz="2400" b="1" dirty="0"/>
              <a:t>5% </a:t>
            </a:r>
            <a:r>
              <a:rPr lang="el-GR" sz="2400" dirty="0"/>
              <a:t>στο τέλος του έτους</a:t>
            </a:r>
            <a:endParaRPr lang="el-GR" sz="2400" b="1" dirty="0"/>
          </a:p>
          <a:p>
            <a:pPr marL="171450" indent="-171450" fontAlgn="base">
              <a:spcAft>
                <a:spcPts val="600"/>
              </a:spcAft>
              <a:buFont typeface="Arial" panose="020B0604020202020204" pitchFamily="34" charset="0"/>
              <a:buChar char="•"/>
            </a:pPr>
            <a:r>
              <a:rPr lang="el-GR" sz="2400" dirty="0"/>
              <a:t>Αύξηση στην κατά Κεφαλή Δαπάνη κατά </a:t>
            </a:r>
            <a:r>
              <a:rPr lang="el-GR" sz="2400" b="1" dirty="0"/>
              <a:t>4,5%</a:t>
            </a:r>
          </a:p>
          <a:p>
            <a:pPr marL="171450" indent="-171450" fontAlgn="base">
              <a:spcAft>
                <a:spcPts val="600"/>
              </a:spcAft>
              <a:buFont typeface="Arial" panose="020B0604020202020204" pitchFamily="34" charset="0"/>
              <a:buChar char="•"/>
            </a:pPr>
            <a:r>
              <a:rPr lang="el-GR" sz="2400" dirty="0"/>
              <a:t>Αύξηση των κλινών καταλυμάτων 4* και 5* κατά </a:t>
            </a:r>
            <a:r>
              <a:rPr lang="el-GR" sz="2400" b="1" dirty="0"/>
              <a:t>3% </a:t>
            </a:r>
            <a:r>
              <a:rPr lang="el-GR" sz="2400" dirty="0"/>
              <a:t>στο τέλος του έτους</a:t>
            </a:r>
            <a:endParaRPr lang="el-GR" sz="2400" b="1" dirty="0"/>
          </a:p>
          <a:p>
            <a:pPr fontAlgn="base">
              <a:spcAft>
                <a:spcPts val="600"/>
              </a:spcAft>
            </a:pPr>
            <a:endParaRPr lang="el-GR" sz="2400" dirty="0"/>
          </a:p>
          <a:p>
            <a:pPr marL="171450" indent="-171450" fontAlgn="base">
              <a:spcAft>
                <a:spcPts val="600"/>
              </a:spcAft>
              <a:buFont typeface="Arial" panose="020B0604020202020204" pitchFamily="34" charset="0"/>
              <a:buChar char="•"/>
            </a:pPr>
            <a:endParaRPr lang="el-GR" sz="2400" b="1" dirty="0"/>
          </a:p>
        </p:txBody>
      </p:sp>
    </p:spTree>
    <p:extLst>
      <p:ext uri="{BB962C8B-B14F-4D97-AF65-F5344CB8AC3E}">
        <p14:creationId xmlns:p14="http://schemas.microsoft.com/office/powerpoint/2010/main" val="300756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6975" y="2876550"/>
            <a:ext cx="666750" cy="571500"/>
          </a:xfrm>
          <a:prstGeom prst="rect">
            <a:avLst/>
          </a:prstGeom>
          <a:solidFill>
            <a:srgbClr val="3462AB"/>
          </a:solidFill>
          <a:ln>
            <a:solidFill>
              <a:srgbClr val="346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latin typeface="Arial" panose="020B0604020202020204" pitchFamily="34" charset="0"/>
                <a:cs typeface="Arial" panose="020B0604020202020204" pitchFamily="34" charset="0"/>
              </a:rPr>
              <a:t>3</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3286123" y="2850118"/>
            <a:ext cx="7524751" cy="616982"/>
          </a:xfrm>
          <a:prstGeom prst="rect">
            <a:avLst/>
          </a:prstGeom>
          <a:noFill/>
        </p:spPr>
        <p:txBody>
          <a:bodyPr wrap="square" rtlCol="0" anchor="ctr">
            <a:noAutofit/>
          </a:bodyPr>
          <a:lstStyle/>
          <a:p>
            <a:r>
              <a:rPr lang="el-GR" b="1" dirty="0">
                <a:solidFill>
                  <a:srgbClr val="3462AB"/>
                </a:solidFill>
                <a:latin typeface="Arial" panose="020B0604020202020204" pitchFamily="34" charset="0"/>
                <a:cs typeface="Arial" panose="020B0604020202020204" pitchFamily="34" charset="0"/>
              </a:rPr>
              <a:t>Στρατηγικές Πρωτοβουλίες</a:t>
            </a:r>
          </a:p>
        </p:txBody>
      </p:sp>
      <p:sp>
        <p:nvSpPr>
          <p:cNvPr id="12" name="Slide Number Placeholder 11"/>
          <p:cNvSpPr>
            <a:spLocks noGrp="1"/>
          </p:cNvSpPr>
          <p:nvPr>
            <p:ph type="sldNum" sz="quarter" idx="12"/>
          </p:nvPr>
        </p:nvSpPr>
        <p:spPr/>
        <p:txBody>
          <a:bodyPr/>
          <a:lstStyle/>
          <a:p>
            <a:fld id="{51543827-C2B0-46E7-89AA-B56A23F9ACD0}" type="slidenum">
              <a:rPr lang="en-US" smtClean="0"/>
              <a:t>14</a:t>
            </a:fld>
            <a:endParaRPr lang="en-US"/>
          </a:p>
        </p:txBody>
      </p:sp>
    </p:spTree>
    <p:extLst>
      <p:ext uri="{BB962C8B-B14F-4D97-AF65-F5344CB8AC3E}">
        <p14:creationId xmlns:p14="http://schemas.microsoft.com/office/powerpoint/2010/main" val="41452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9C75B0-B971-48AB-94E1-8A1B9550386D}"/>
              </a:ext>
            </a:extLst>
          </p:cNvPr>
          <p:cNvSpPr>
            <a:spLocks noGrp="1"/>
          </p:cNvSpPr>
          <p:nvPr>
            <p:ph type="title"/>
          </p:nvPr>
        </p:nvSpPr>
        <p:spPr/>
        <p:txBody>
          <a:bodyPr/>
          <a:lstStyle/>
          <a:p>
            <a:r>
              <a:rPr lang="el-GR" dirty="0"/>
              <a:t>ΣΤΡΑΤΗΓΙΚΕΣ ΔΡΑΣΕΙΣ</a:t>
            </a:r>
          </a:p>
        </p:txBody>
      </p:sp>
      <p:sp>
        <p:nvSpPr>
          <p:cNvPr id="3" name="Θέση αριθμού διαφάνειας 2">
            <a:extLst>
              <a:ext uri="{FF2B5EF4-FFF2-40B4-BE49-F238E27FC236}">
                <a16:creationId xmlns:a16="http://schemas.microsoft.com/office/drawing/2014/main" id="{55E8E142-553E-47BB-8D26-A00BAB82EEE7}"/>
              </a:ext>
            </a:extLst>
          </p:cNvPr>
          <p:cNvSpPr>
            <a:spLocks noGrp="1"/>
          </p:cNvSpPr>
          <p:nvPr>
            <p:ph type="sldNum" sz="quarter" idx="12"/>
          </p:nvPr>
        </p:nvSpPr>
        <p:spPr/>
        <p:txBody>
          <a:bodyPr/>
          <a:lstStyle/>
          <a:p>
            <a:fld id="{51543827-C2B0-46E7-89AA-B56A23F9ACD0}" type="slidenum">
              <a:rPr lang="en-US" smtClean="0"/>
              <a:t>15</a:t>
            </a:fld>
            <a:endParaRPr lang="en-US"/>
          </a:p>
        </p:txBody>
      </p:sp>
      <p:sp>
        <p:nvSpPr>
          <p:cNvPr id="4" name="TextBox 3">
            <a:extLst>
              <a:ext uri="{FF2B5EF4-FFF2-40B4-BE49-F238E27FC236}">
                <a16:creationId xmlns:a16="http://schemas.microsoft.com/office/drawing/2014/main" id="{34863260-B1F2-43BC-8DC5-7E9A9DD1C10D}"/>
              </a:ext>
            </a:extLst>
          </p:cNvPr>
          <p:cNvSpPr txBox="1"/>
          <p:nvPr/>
        </p:nvSpPr>
        <p:spPr>
          <a:xfrm>
            <a:off x="838200" y="1278037"/>
            <a:ext cx="10515599" cy="4247317"/>
          </a:xfrm>
          <a:prstGeom prst="rect">
            <a:avLst/>
          </a:prstGeom>
          <a:noFill/>
        </p:spPr>
        <p:txBody>
          <a:bodyPr wrap="square" rtlCol="0">
            <a:spAutoFit/>
          </a:bodyPr>
          <a:lstStyle/>
          <a:p>
            <a:pPr marL="285750" indent="-285750">
              <a:buFont typeface="Arial" panose="020B0604020202020204" pitchFamily="34" charset="0"/>
              <a:buChar char="•"/>
            </a:pPr>
            <a:r>
              <a:rPr lang="el-GR" sz="3000" dirty="0"/>
              <a:t>Υλοποίηση Στρατηγικού σχεδίου για τον Τουρισμό 2021-2030</a:t>
            </a:r>
          </a:p>
          <a:p>
            <a:pPr marL="285750" indent="-285750">
              <a:buFont typeface="Arial" panose="020B0604020202020204" pitchFamily="34" charset="0"/>
              <a:buChar char="•"/>
            </a:pPr>
            <a:r>
              <a:rPr lang="el-GR" sz="3000" dirty="0"/>
              <a:t>Σαντορίνη – Προορισμός παγκόσμιας εμβέλειας</a:t>
            </a:r>
          </a:p>
          <a:p>
            <a:pPr marL="742950" lvl="1" indent="-285750">
              <a:buFont typeface="Arial" panose="020B0604020202020204" pitchFamily="34" charset="0"/>
              <a:buChar char="•"/>
            </a:pPr>
            <a:r>
              <a:rPr lang="el-GR" sz="3000" dirty="0"/>
              <a:t>Υποδομές</a:t>
            </a:r>
          </a:p>
          <a:p>
            <a:pPr marL="742950" lvl="1" indent="-285750">
              <a:buFont typeface="Arial" panose="020B0604020202020204" pitchFamily="34" charset="0"/>
              <a:buChar char="•"/>
            </a:pPr>
            <a:r>
              <a:rPr lang="el-GR" sz="3000" dirty="0"/>
              <a:t>Διαχείριση προορισμού</a:t>
            </a:r>
          </a:p>
          <a:p>
            <a:pPr marL="285750" indent="-285750">
              <a:buFont typeface="Arial" panose="020B0604020202020204" pitchFamily="34" charset="0"/>
              <a:buChar char="•"/>
            </a:pPr>
            <a:r>
              <a:rPr lang="el-GR" sz="3000" dirty="0"/>
              <a:t>Πρωτοβουλία για μια αειφόρο τουριστική ανάπτυξη</a:t>
            </a:r>
          </a:p>
          <a:p>
            <a:pPr marL="742950" lvl="1" indent="-285750">
              <a:buFont typeface="Arial" panose="020B0604020202020204" pitchFamily="34" charset="0"/>
              <a:buChar char="•"/>
            </a:pPr>
            <a:r>
              <a:rPr lang="el-GR" sz="3000" dirty="0"/>
              <a:t>Δημιουργία πλαισίου πιστοποίησης</a:t>
            </a:r>
          </a:p>
          <a:p>
            <a:pPr marL="742950" lvl="1" indent="-285750">
              <a:buFont typeface="Arial" panose="020B0604020202020204" pitchFamily="34" charset="0"/>
              <a:buChar char="•"/>
            </a:pPr>
            <a:r>
              <a:rPr lang="el-GR" sz="3000" dirty="0"/>
              <a:t>Παρατηρητήριο αειφόρου ανάπτυξης</a:t>
            </a:r>
          </a:p>
          <a:p>
            <a:pPr marL="285750" indent="-285750">
              <a:buFont typeface="Arial" panose="020B0604020202020204" pitchFamily="34" charset="0"/>
              <a:buChar char="•"/>
            </a:pPr>
            <a:r>
              <a:rPr lang="el-GR" sz="3000" dirty="0"/>
              <a:t>Αναδιάταξη Τουριστικής εκπαίδευσης</a:t>
            </a:r>
          </a:p>
          <a:p>
            <a:pPr marL="742950" lvl="1" indent="-285750">
              <a:buFont typeface="Arial" panose="020B0604020202020204" pitchFamily="34" charset="0"/>
              <a:buChar char="•"/>
            </a:pPr>
            <a:r>
              <a:rPr lang="el-GR" sz="3000" dirty="0"/>
              <a:t>Σε όλες τις βαθμίδες εκπαίδευσης</a:t>
            </a:r>
          </a:p>
        </p:txBody>
      </p:sp>
    </p:spTree>
    <p:extLst>
      <p:ext uri="{BB962C8B-B14F-4D97-AF65-F5344CB8AC3E}">
        <p14:creationId xmlns:p14="http://schemas.microsoft.com/office/powerpoint/2010/main" val="117748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CA8A3923-AE43-41F9-A275-F5E8F942EF38}"/>
              </a:ext>
            </a:extLst>
          </p:cNvPr>
          <p:cNvSpPr>
            <a:spLocks noGrp="1"/>
          </p:cNvSpPr>
          <p:nvPr>
            <p:ph idx="1"/>
          </p:nvPr>
        </p:nvSpPr>
        <p:spPr/>
        <p:txBody>
          <a:bodyPr>
            <a:normAutofit fontScale="85000" lnSpcReduction="20000"/>
          </a:bodyPr>
          <a:lstStyle/>
          <a:p>
            <a:r>
              <a:rPr lang="el-GR" sz="3600" dirty="0"/>
              <a:t>Ανάπτυξη Θεματικού Τουρισμού</a:t>
            </a:r>
          </a:p>
          <a:p>
            <a:pPr lvl="1"/>
            <a:r>
              <a:rPr lang="el-GR" sz="3600" dirty="0"/>
              <a:t>Νομοσχέδιο Καταδυτικού</a:t>
            </a:r>
          </a:p>
          <a:p>
            <a:pPr lvl="1"/>
            <a:r>
              <a:rPr lang="el-GR" sz="3600" dirty="0"/>
              <a:t>Άλλες πρωτοβουλίες (Ιατρικός, Ευεξίας, </a:t>
            </a:r>
            <a:r>
              <a:rPr lang="en-US" sz="3600" dirty="0"/>
              <a:t>Silver, </a:t>
            </a:r>
            <a:r>
              <a:rPr lang="el-GR" sz="3600" dirty="0"/>
              <a:t>Αναρριχητικός, Ορεινός, Θαλάσσιος, </a:t>
            </a:r>
            <a:r>
              <a:rPr lang="en-US" sz="3600" dirty="0"/>
              <a:t>Home Porting</a:t>
            </a:r>
            <a:r>
              <a:rPr lang="el-GR" sz="3600" dirty="0"/>
              <a:t> κτλ.)</a:t>
            </a:r>
          </a:p>
          <a:p>
            <a:r>
              <a:rPr lang="el-GR" sz="3600" dirty="0"/>
              <a:t>Απλοποίηση διαδικασιών για την εμπέδωση επενδύσεων</a:t>
            </a:r>
          </a:p>
          <a:p>
            <a:pPr lvl="1"/>
            <a:r>
              <a:rPr lang="el-GR" sz="3600" dirty="0"/>
              <a:t>ΕΥΠΑΤΕ, ΠΟΤΑ, Μαρίνες, ΜΗΤΕ κτλ.</a:t>
            </a:r>
          </a:p>
          <a:p>
            <a:r>
              <a:rPr lang="el-GR" sz="3600" dirty="0"/>
              <a:t>Δημιουργία Δορυφόρων Λογαριασμών</a:t>
            </a:r>
          </a:p>
          <a:p>
            <a:r>
              <a:rPr lang="el-GR" sz="3600" dirty="0"/>
              <a:t>Πλαίσιο εποπτείας ΒΜΟΔ</a:t>
            </a:r>
            <a:endParaRPr lang="en-US" sz="3600" dirty="0"/>
          </a:p>
          <a:p>
            <a:r>
              <a:rPr lang="el-GR" sz="3600" dirty="0"/>
              <a:t>Ελληνική Γαστρονομία</a:t>
            </a:r>
          </a:p>
        </p:txBody>
      </p:sp>
      <p:sp>
        <p:nvSpPr>
          <p:cNvPr id="3" name="Τίτλος 2">
            <a:extLst>
              <a:ext uri="{FF2B5EF4-FFF2-40B4-BE49-F238E27FC236}">
                <a16:creationId xmlns:a16="http://schemas.microsoft.com/office/drawing/2014/main" id="{397BAE16-81C2-4D16-B621-72BA7D7C1B90}"/>
              </a:ext>
            </a:extLst>
          </p:cNvPr>
          <p:cNvSpPr>
            <a:spLocks noGrp="1"/>
          </p:cNvSpPr>
          <p:nvPr>
            <p:ph type="title"/>
          </p:nvPr>
        </p:nvSpPr>
        <p:spPr/>
        <p:txBody>
          <a:bodyPr/>
          <a:lstStyle/>
          <a:p>
            <a:r>
              <a:rPr lang="el-GR" dirty="0"/>
              <a:t>ΣΤΡΑΤΗΓΙΚΕΣ ΔΡΑΣΕΙΣ	</a:t>
            </a:r>
          </a:p>
        </p:txBody>
      </p:sp>
      <p:sp>
        <p:nvSpPr>
          <p:cNvPr id="4" name="Θέση αριθμού διαφάνειας 3">
            <a:extLst>
              <a:ext uri="{FF2B5EF4-FFF2-40B4-BE49-F238E27FC236}">
                <a16:creationId xmlns:a16="http://schemas.microsoft.com/office/drawing/2014/main" id="{1FAF2489-40FE-4AAA-A3A9-1CB957F3F023}"/>
              </a:ext>
            </a:extLst>
          </p:cNvPr>
          <p:cNvSpPr>
            <a:spLocks noGrp="1"/>
          </p:cNvSpPr>
          <p:nvPr>
            <p:ph type="sldNum" sz="quarter" idx="12"/>
          </p:nvPr>
        </p:nvSpPr>
        <p:spPr/>
        <p:txBody>
          <a:bodyPr/>
          <a:lstStyle/>
          <a:p>
            <a:fld id="{51543827-C2B0-46E7-89AA-B56A23F9ACD0}" type="slidenum">
              <a:rPr lang="en-US" smtClean="0"/>
              <a:t>16</a:t>
            </a:fld>
            <a:endParaRPr lang="en-US"/>
          </a:p>
        </p:txBody>
      </p:sp>
    </p:spTree>
    <p:extLst>
      <p:ext uri="{BB962C8B-B14F-4D97-AF65-F5344CB8AC3E}">
        <p14:creationId xmlns:p14="http://schemas.microsoft.com/office/powerpoint/2010/main" val="378089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CDB1BE64-F9AC-45A8-9095-86DD74EF9618}"/>
              </a:ext>
            </a:extLst>
          </p:cNvPr>
          <p:cNvSpPr>
            <a:spLocks noGrp="1"/>
          </p:cNvSpPr>
          <p:nvPr>
            <p:ph idx="1"/>
          </p:nvPr>
        </p:nvSpPr>
        <p:spPr/>
        <p:txBody>
          <a:bodyPr>
            <a:normAutofit/>
          </a:bodyPr>
          <a:lstStyle/>
          <a:p>
            <a:r>
              <a:rPr lang="en-US" sz="3600" dirty="0"/>
              <a:t>Rebranding </a:t>
            </a:r>
          </a:p>
          <a:p>
            <a:r>
              <a:rPr lang="el-GR" sz="3600" dirty="0"/>
              <a:t>Ενίσχυση νέων αγορών</a:t>
            </a:r>
          </a:p>
          <a:p>
            <a:pPr lvl="1"/>
            <a:r>
              <a:rPr lang="el-GR" sz="3600" dirty="0"/>
              <a:t>(ΗΠΑ, Κίνα, Σ. Αραβία, Ινδία) </a:t>
            </a:r>
          </a:p>
        </p:txBody>
      </p:sp>
      <p:sp>
        <p:nvSpPr>
          <p:cNvPr id="3" name="Τίτλος 2">
            <a:extLst>
              <a:ext uri="{FF2B5EF4-FFF2-40B4-BE49-F238E27FC236}">
                <a16:creationId xmlns:a16="http://schemas.microsoft.com/office/drawing/2014/main" id="{742EAA93-FB0E-4498-B3AC-87FA23926C2A}"/>
              </a:ext>
            </a:extLst>
          </p:cNvPr>
          <p:cNvSpPr>
            <a:spLocks noGrp="1"/>
          </p:cNvSpPr>
          <p:nvPr>
            <p:ph type="title"/>
          </p:nvPr>
        </p:nvSpPr>
        <p:spPr/>
        <p:txBody>
          <a:bodyPr/>
          <a:lstStyle/>
          <a:p>
            <a:r>
              <a:rPr lang="el-GR" dirty="0"/>
              <a:t>ΣΤΡΑΤΗΓΙΚΕΣ ΔΡΑΣΕΙΣ</a:t>
            </a:r>
          </a:p>
        </p:txBody>
      </p:sp>
      <p:sp>
        <p:nvSpPr>
          <p:cNvPr id="4" name="Θέση αριθμού διαφάνειας 3">
            <a:extLst>
              <a:ext uri="{FF2B5EF4-FFF2-40B4-BE49-F238E27FC236}">
                <a16:creationId xmlns:a16="http://schemas.microsoft.com/office/drawing/2014/main" id="{AE68AB08-8834-4FDB-A03B-62163675E4CC}"/>
              </a:ext>
            </a:extLst>
          </p:cNvPr>
          <p:cNvSpPr>
            <a:spLocks noGrp="1"/>
          </p:cNvSpPr>
          <p:nvPr>
            <p:ph type="sldNum" sz="quarter" idx="12"/>
          </p:nvPr>
        </p:nvSpPr>
        <p:spPr/>
        <p:txBody>
          <a:bodyPr/>
          <a:lstStyle/>
          <a:p>
            <a:fld id="{51543827-C2B0-46E7-89AA-B56A23F9ACD0}" type="slidenum">
              <a:rPr lang="en-US" smtClean="0"/>
              <a:t>17</a:t>
            </a:fld>
            <a:endParaRPr lang="en-US"/>
          </a:p>
        </p:txBody>
      </p:sp>
    </p:spTree>
    <p:extLst>
      <p:ext uri="{BB962C8B-B14F-4D97-AF65-F5344CB8AC3E}">
        <p14:creationId xmlns:p14="http://schemas.microsoft.com/office/powerpoint/2010/main" val="333443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6975" y="2876550"/>
            <a:ext cx="666750" cy="571500"/>
          </a:xfrm>
          <a:prstGeom prst="rect">
            <a:avLst/>
          </a:prstGeom>
          <a:solidFill>
            <a:srgbClr val="3462AB"/>
          </a:solidFill>
          <a:ln>
            <a:solidFill>
              <a:srgbClr val="346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latin typeface="Arial" panose="020B0604020202020204" pitchFamily="34" charset="0"/>
                <a:cs typeface="Arial" panose="020B0604020202020204" pitchFamily="34" charset="0"/>
              </a:rPr>
              <a:t>4</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3286123" y="2850118"/>
            <a:ext cx="7524751" cy="616982"/>
          </a:xfrm>
          <a:prstGeom prst="rect">
            <a:avLst/>
          </a:prstGeom>
          <a:noFill/>
        </p:spPr>
        <p:txBody>
          <a:bodyPr wrap="square" rtlCol="0" anchor="ctr">
            <a:noAutofit/>
          </a:bodyPr>
          <a:lstStyle/>
          <a:p>
            <a:r>
              <a:rPr lang="el-GR" b="1" dirty="0">
                <a:solidFill>
                  <a:srgbClr val="3462AB"/>
                </a:solidFill>
                <a:latin typeface="Arial" panose="020B0604020202020204" pitchFamily="34" charset="0"/>
                <a:cs typeface="Arial" panose="020B0604020202020204" pitchFamily="34" charset="0"/>
              </a:rPr>
              <a:t>Βραχυπρόθεσμες Προτεραιότητες</a:t>
            </a:r>
          </a:p>
        </p:txBody>
      </p:sp>
      <p:sp>
        <p:nvSpPr>
          <p:cNvPr id="12" name="Slide Number Placeholder 11"/>
          <p:cNvSpPr>
            <a:spLocks noGrp="1"/>
          </p:cNvSpPr>
          <p:nvPr>
            <p:ph type="sldNum" sz="quarter" idx="12"/>
          </p:nvPr>
        </p:nvSpPr>
        <p:spPr/>
        <p:txBody>
          <a:bodyPr/>
          <a:lstStyle/>
          <a:p>
            <a:fld id="{51543827-C2B0-46E7-89AA-B56A23F9ACD0}" type="slidenum">
              <a:rPr lang="en-US" smtClean="0"/>
              <a:t>18</a:t>
            </a:fld>
            <a:endParaRPr lang="en-US"/>
          </a:p>
        </p:txBody>
      </p:sp>
    </p:spTree>
    <p:extLst>
      <p:ext uri="{BB962C8B-B14F-4D97-AF65-F5344CB8AC3E}">
        <p14:creationId xmlns:p14="http://schemas.microsoft.com/office/powerpoint/2010/main" val="101740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5FFDB942-E8C3-49A7-B6A2-006FCEAC95F1}"/>
              </a:ext>
            </a:extLst>
          </p:cNvPr>
          <p:cNvSpPr>
            <a:spLocks noGrp="1"/>
          </p:cNvSpPr>
          <p:nvPr>
            <p:ph idx="1"/>
          </p:nvPr>
        </p:nvSpPr>
        <p:spPr/>
        <p:txBody>
          <a:bodyPr>
            <a:normAutofit fontScale="92500" lnSpcReduction="10000"/>
          </a:bodyPr>
          <a:lstStyle/>
          <a:p>
            <a:r>
              <a:rPr lang="el-GR" sz="3600" dirty="0"/>
              <a:t>Καμπάνια Μεταναστευτικού</a:t>
            </a:r>
          </a:p>
          <a:p>
            <a:r>
              <a:rPr lang="el-GR" sz="3600" dirty="0"/>
              <a:t>Μεταστέγαση Υπουργείου</a:t>
            </a:r>
          </a:p>
          <a:p>
            <a:r>
              <a:rPr lang="el-GR" sz="3600" dirty="0"/>
              <a:t>Διαχείριση κινδύνου (Ραντάρ, Θεωρήσεις)</a:t>
            </a:r>
          </a:p>
          <a:p>
            <a:r>
              <a:rPr lang="el-GR" sz="3600" dirty="0"/>
              <a:t>Ενίσχυση Περιφερειακού Συμβουλίου</a:t>
            </a:r>
          </a:p>
          <a:p>
            <a:r>
              <a:rPr lang="el-GR" sz="3600" dirty="0"/>
              <a:t>Υποστήριξη έργων ΕΣΠΑ</a:t>
            </a:r>
          </a:p>
          <a:p>
            <a:r>
              <a:rPr lang="el-GR" sz="3600" dirty="0"/>
              <a:t>Ασφάλεια (συνεργασία με τη </a:t>
            </a:r>
            <a:r>
              <a:rPr lang="en-US" sz="3600" dirty="0" err="1"/>
              <a:t>SafeWaterSports</a:t>
            </a:r>
            <a:r>
              <a:rPr lang="en-US" sz="3600" dirty="0"/>
              <a:t>)</a:t>
            </a:r>
          </a:p>
          <a:p>
            <a:r>
              <a:rPr lang="el-GR" sz="3600" dirty="0"/>
              <a:t>Τουριστική συνείδηση (συνεργασία με το ΞΕΕ)</a:t>
            </a:r>
          </a:p>
          <a:p>
            <a:r>
              <a:rPr lang="el-GR" sz="3600" dirty="0"/>
              <a:t>Πρεσβευτές Τουρισμού</a:t>
            </a:r>
          </a:p>
        </p:txBody>
      </p:sp>
      <p:sp>
        <p:nvSpPr>
          <p:cNvPr id="3" name="Τίτλος 2">
            <a:extLst>
              <a:ext uri="{FF2B5EF4-FFF2-40B4-BE49-F238E27FC236}">
                <a16:creationId xmlns:a16="http://schemas.microsoft.com/office/drawing/2014/main" id="{55EB7E98-8D78-4FDA-9421-C74E796AD5C0}"/>
              </a:ext>
            </a:extLst>
          </p:cNvPr>
          <p:cNvSpPr>
            <a:spLocks noGrp="1"/>
          </p:cNvSpPr>
          <p:nvPr>
            <p:ph type="title"/>
          </p:nvPr>
        </p:nvSpPr>
        <p:spPr/>
        <p:txBody>
          <a:bodyPr/>
          <a:lstStyle/>
          <a:p>
            <a:r>
              <a:rPr lang="el-GR" dirty="0"/>
              <a:t>ΒΡΑΧΥΠΡΟΘΕΣΜΕΣ ΠΡΟΤΕΡΑΙΟΤΗΤΕΣ</a:t>
            </a:r>
          </a:p>
        </p:txBody>
      </p:sp>
      <p:sp>
        <p:nvSpPr>
          <p:cNvPr id="4" name="Θέση αριθμού διαφάνειας 3">
            <a:extLst>
              <a:ext uri="{FF2B5EF4-FFF2-40B4-BE49-F238E27FC236}">
                <a16:creationId xmlns:a16="http://schemas.microsoft.com/office/drawing/2014/main" id="{1EB911B2-6235-4F9C-B2B4-D5D0DF0CF2A2}"/>
              </a:ext>
            </a:extLst>
          </p:cNvPr>
          <p:cNvSpPr>
            <a:spLocks noGrp="1"/>
          </p:cNvSpPr>
          <p:nvPr>
            <p:ph type="sldNum" sz="quarter" idx="12"/>
          </p:nvPr>
        </p:nvSpPr>
        <p:spPr/>
        <p:txBody>
          <a:bodyPr/>
          <a:lstStyle/>
          <a:p>
            <a:fld id="{51543827-C2B0-46E7-89AA-B56A23F9ACD0}" type="slidenum">
              <a:rPr lang="en-US" smtClean="0"/>
              <a:t>19</a:t>
            </a:fld>
            <a:endParaRPr lang="en-US"/>
          </a:p>
        </p:txBody>
      </p:sp>
    </p:spTree>
    <p:extLst>
      <p:ext uri="{BB962C8B-B14F-4D97-AF65-F5344CB8AC3E}">
        <p14:creationId xmlns:p14="http://schemas.microsoft.com/office/powerpoint/2010/main" val="324528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F5F4B1C-F94C-4E4C-B38F-199FBF9B682E}"/>
              </a:ext>
            </a:extLst>
          </p:cNvPr>
          <p:cNvGraphicFramePr>
            <a:graphicFrameLocks noChangeAspect="1"/>
          </p:cNvGraphicFramePr>
          <p:nvPr>
            <p:custDataLst>
              <p:tags r:id="rId2"/>
            </p:custDataLst>
            <p:extLst>
              <p:ext uri="{D42A27DB-BD31-4B8C-83A1-F6EECF244321}">
                <p14:modId xmlns:p14="http://schemas.microsoft.com/office/powerpoint/2010/main" val="4059017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567"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l-GR" dirty="0"/>
              <a:t>Περιεχόμενα</a:t>
            </a:r>
            <a:endParaRPr lang="en-US" dirty="0"/>
          </a:p>
        </p:txBody>
      </p:sp>
      <p:grpSp>
        <p:nvGrpSpPr>
          <p:cNvPr id="14" name="Group 13"/>
          <p:cNvGrpSpPr/>
          <p:nvPr/>
        </p:nvGrpSpPr>
        <p:grpSpPr>
          <a:xfrm>
            <a:off x="2348564" y="1682716"/>
            <a:ext cx="508936" cy="2456147"/>
            <a:chOff x="2190750" y="1682716"/>
            <a:chExt cx="666750" cy="2886075"/>
          </a:xfrm>
        </p:grpSpPr>
        <p:sp>
          <p:nvSpPr>
            <p:cNvPr id="3" name="Rectangle 2"/>
            <p:cNvSpPr/>
            <p:nvPr/>
          </p:nvSpPr>
          <p:spPr>
            <a:xfrm>
              <a:off x="2190750" y="1682716"/>
              <a:ext cx="666750" cy="571500"/>
            </a:xfrm>
            <a:prstGeom prst="rect">
              <a:avLst/>
            </a:prstGeom>
            <a:solidFill>
              <a:srgbClr val="3462AB"/>
            </a:solidFill>
            <a:ln>
              <a:solidFill>
                <a:srgbClr val="346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p:txBody>
        </p:sp>
        <p:sp>
          <p:nvSpPr>
            <p:cNvPr id="4" name="Rectangle 3"/>
            <p:cNvSpPr/>
            <p:nvPr/>
          </p:nvSpPr>
          <p:spPr>
            <a:xfrm>
              <a:off x="2190750" y="2454241"/>
              <a:ext cx="666750" cy="571500"/>
            </a:xfrm>
            <a:prstGeom prst="rect">
              <a:avLst/>
            </a:prstGeom>
            <a:solidFill>
              <a:srgbClr val="3462AB"/>
            </a:solidFill>
            <a:ln>
              <a:solidFill>
                <a:srgbClr val="346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latin typeface="Arial" panose="020B0604020202020204" pitchFamily="34" charset="0"/>
                  <a:cs typeface="Arial" panose="020B0604020202020204" pitchFamily="34" charset="0"/>
                </a:rPr>
                <a:t>2</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2190750" y="3225766"/>
              <a:ext cx="666750" cy="571500"/>
            </a:xfrm>
            <a:prstGeom prst="rect">
              <a:avLst/>
            </a:prstGeom>
            <a:solidFill>
              <a:srgbClr val="3462AB"/>
            </a:solidFill>
            <a:ln>
              <a:solidFill>
                <a:srgbClr val="346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latin typeface="Arial" panose="020B0604020202020204" pitchFamily="34" charset="0"/>
                  <a:cs typeface="Arial" panose="020B0604020202020204" pitchFamily="34" charset="0"/>
                </a:rPr>
                <a:t>3</a:t>
              </a:r>
              <a:endParaRPr lang="en-US" sz="2800" b="1" dirty="0">
                <a:latin typeface="Arial" panose="020B0604020202020204" pitchFamily="34" charset="0"/>
                <a:cs typeface="Arial" panose="020B0604020202020204" pitchFamily="34" charset="0"/>
              </a:endParaRPr>
            </a:p>
          </p:txBody>
        </p:sp>
        <p:sp>
          <p:nvSpPr>
            <p:cNvPr id="6" name="Rectangle 5"/>
            <p:cNvSpPr/>
            <p:nvPr/>
          </p:nvSpPr>
          <p:spPr>
            <a:xfrm>
              <a:off x="2190750" y="3997291"/>
              <a:ext cx="666750" cy="571500"/>
            </a:xfrm>
            <a:prstGeom prst="rect">
              <a:avLst/>
            </a:prstGeom>
            <a:solidFill>
              <a:srgbClr val="3462AB"/>
            </a:solidFill>
            <a:ln>
              <a:solidFill>
                <a:srgbClr val="346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latin typeface="Arial" panose="020B0604020202020204" pitchFamily="34" charset="0"/>
                  <a:cs typeface="Arial" panose="020B0604020202020204" pitchFamily="34" charset="0"/>
                </a:rPr>
                <a:t>4</a:t>
              </a:r>
              <a:endParaRPr lang="en-US" sz="2800" b="1" dirty="0">
                <a:latin typeface="Arial" panose="020B0604020202020204" pitchFamily="34" charset="0"/>
                <a:cs typeface="Arial" panose="020B0604020202020204" pitchFamily="34" charset="0"/>
              </a:endParaRPr>
            </a:p>
          </p:txBody>
        </p:sp>
      </p:grpSp>
      <p:sp>
        <p:nvSpPr>
          <p:cNvPr id="7" name="TextBox 6"/>
          <p:cNvSpPr txBox="1"/>
          <p:nvPr/>
        </p:nvSpPr>
        <p:spPr>
          <a:xfrm>
            <a:off x="3058022" y="2373677"/>
            <a:ext cx="6052370" cy="358638"/>
          </a:xfrm>
          <a:prstGeom prst="rect">
            <a:avLst/>
          </a:prstGeom>
          <a:noFill/>
        </p:spPr>
        <p:txBody>
          <a:bodyPr wrap="square" rtlCol="0" anchor="ctr">
            <a:noAutofit/>
          </a:bodyPr>
          <a:lstStyle/>
          <a:p>
            <a:r>
              <a:rPr lang="el-GR" sz="1400" b="1" dirty="0">
                <a:solidFill>
                  <a:srgbClr val="3462AB"/>
                </a:solidFill>
                <a:latin typeface="Arial" panose="020B0604020202020204" pitchFamily="34" charset="0"/>
                <a:cs typeface="Arial" panose="020B0604020202020204" pitchFamily="34" charset="0"/>
              </a:rPr>
              <a:t>Στρατηγικοί στόχοι για το 2020</a:t>
            </a:r>
          </a:p>
        </p:txBody>
      </p:sp>
      <p:sp>
        <p:nvSpPr>
          <p:cNvPr id="8" name="TextBox 7"/>
          <p:cNvSpPr txBox="1"/>
          <p:nvPr/>
        </p:nvSpPr>
        <p:spPr>
          <a:xfrm>
            <a:off x="3058022" y="3017930"/>
            <a:ext cx="6052368" cy="358638"/>
          </a:xfrm>
          <a:prstGeom prst="rect">
            <a:avLst/>
          </a:prstGeom>
          <a:noFill/>
        </p:spPr>
        <p:txBody>
          <a:bodyPr wrap="square" rtlCol="0" anchor="ctr">
            <a:noAutofit/>
          </a:bodyPr>
          <a:lstStyle/>
          <a:p>
            <a:r>
              <a:rPr lang="el-GR" sz="1400" b="1" dirty="0">
                <a:solidFill>
                  <a:srgbClr val="3462AB"/>
                </a:solidFill>
                <a:latin typeface="Arial" panose="020B0604020202020204" pitchFamily="34" charset="0"/>
                <a:cs typeface="Arial" panose="020B0604020202020204" pitchFamily="34" charset="0"/>
              </a:rPr>
              <a:t>Στρατηγικές Πρωτοβουλίες</a:t>
            </a:r>
          </a:p>
        </p:txBody>
      </p:sp>
      <p:sp>
        <p:nvSpPr>
          <p:cNvPr id="9" name="TextBox 8"/>
          <p:cNvSpPr txBox="1"/>
          <p:nvPr/>
        </p:nvSpPr>
        <p:spPr>
          <a:xfrm>
            <a:off x="3058022" y="3706687"/>
            <a:ext cx="6052369" cy="358638"/>
          </a:xfrm>
          <a:prstGeom prst="rect">
            <a:avLst/>
          </a:prstGeom>
          <a:noFill/>
        </p:spPr>
        <p:txBody>
          <a:bodyPr wrap="square" rtlCol="0" anchor="ctr">
            <a:noAutofit/>
          </a:bodyPr>
          <a:lstStyle/>
          <a:p>
            <a:r>
              <a:rPr lang="el-GR" sz="1400" b="1" dirty="0">
                <a:solidFill>
                  <a:srgbClr val="3462AB"/>
                </a:solidFill>
                <a:latin typeface="Arial" panose="020B0604020202020204" pitchFamily="34" charset="0"/>
                <a:cs typeface="Arial" panose="020B0604020202020204" pitchFamily="34" charset="0"/>
              </a:rPr>
              <a:t>Βραχυπρόθεσμες Προτεραιότητες</a:t>
            </a:r>
          </a:p>
        </p:txBody>
      </p:sp>
      <p:sp>
        <p:nvSpPr>
          <p:cNvPr id="11" name="Slide Number Placeholder 10"/>
          <p:cNvSpPr>
            <a:spLocks noGrp="1"/>
          </p:cNvSpPr>
          <p:nvPr>
            <p:ph type="sldNum" sz="quarter" idx="12"/>
          </p:nvPr>
        </p:nvSpPr>
        <p:spPr/>
        <p:txBody>
          <a:bodyPr/>
          <a:lstStyle/>
          <a:p>
            <a:fld id="{51543827-C2B0-46E7-89AA-B56A23F9ACD0}" type="slidenum">
              <a:rPr lang="en-US" smtClean="0"/>
              <a:t>2</a:t>
            </a:fld>
            <a:endParaRPr lang="en-US"/>
          </a:p>
        </p:txBody>
      </p:sp>
      <p:sp>
        <p:nvSpPr>
          <p:cNvPr id="15" name="TextBox 14"/>
          <p:cNvSpPr txBox="1"/>
          <p:nvPr/>
        </p:nvSpPr>
        <p:spPr>
          <a:xfrm>
            <a:off x="3069815" y="1795362"/>
            <a:ext cx="6052370" cy="358638"/>
          </a:xfrm>
          <a:prstGeom prst="rect">
            <a:avLst/>
          </a:prstGeom>
          <a:noFill/>
        </p:spPr>
        <p:txBody>
          <a:bodyPr wrap="square" rtlCol="0" anchor="ctr">
            <a:noAutofit/>
          </a:bodyPr>
          <a:lstStyle/>
          <a:p>
            <a:r>
              <a:rPr lang="el-GR" sz="1400" b="1" dirty="0">
                <a:solidFill>
                  <a:srgbClr val="3462AB"/>
                </a:solidFill>
                <a:latin typeface="Arial" panose="020B0604020202020204" pitchFamily="34" charset="0"/>
                <a:cs typeface="Arial" panose="020B0604020202020204" pitchFamily="34" charset="0"/>
              </a:rPr>
              <a:t>Απολογισμός 2019 – Προοπτικές 2020</a:t>
            </a:r>
            <a:endParaRPr lang="en-US" sz="1400" b="1" dirty="0">
              <a:solidFill>
                <a:srgbClr val="3462A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88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33624" y="2034988"/>
            <a:ext cx="7524751" cy="2788023"/>
          </a:xfrm>
          <a:prstGeom prst="rect">
            <a:avLst/>
          </a:prstGeom>
          <a:noFill/>
        </p:spPr>
        <p:txBody>
          <a:bodyPr wrap="square" rtlCol="0" anchor="ctr">
            <a:noAutofit/>
          </a:bodyPr>
          <a:lstStyle/>
          <a:p>
            <a:pPr algn="ctr"/>
            <a:r>
              <a:rPr lang="el-GR" sz="5400" b="1" dirty="0">
                <a:solidFill>
                  <a:srgbClr val="3462AB"/>
                </a:solidFill>
                <a:latin typeface="Arial" panose="020B0604020202020204" pitchFamily="34" charset="0"/>
                <a:cs typeface="Arial" panose="020B0604020202020204" pitchFamily="34" charset="0"/>
              </a:rPr>
              <a:t>Σας ευχαριστώ</a:t>
            </a:r>
          </a:p>
        </p:txBody>
      </p:sp>
      <p:sp>
        <p:nvSpPr>
          <p:cNvPr id="12" name="Slide Number Placeholder 11"/>
          <p:cNvSpPr>
            <a:spLocks noGrp="1"/>
          </p:cNvSpPr>
          <p:nvPr>
            <p:ph type="sldNum" sz="quarter" idx="12"/>
          </p:nvPr>
        </p:nvSpPr>
        <p:spPr/>
        <p:txBody>
          <a:bodyPr/>
          <a:lstStyle/>
          <a:p>
            <a:fld id="{51543827-C2B0-46E7-89AA-B56A23F9ACD0}" type="slidenum">
              <a:rPr lang="en-US" smtClean="0"/>
              <a:t>20</a:t>
            </a:fld>
            <a:endParaRPr lang="en-US"/>
          </a:p>
        </p:txBody>
      </p:sp>
    </p:spTree>
    <p:extLst>
      <p:ext uri="{BB962C8B-B14F-4D97-AF65-F5344CB8AC3E}">
        <p14:creationId xmlns:p14="http://schemas.microsoft.com/office/powerpoint/2010/main" val="140173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6975" y="2876550"/>
            <a:ext cx="666750" cy="571500"/>
          </a:xfrm>
          <a:prstGeom prst="rect">
            <a:avLst/>
          </a:prstGeom>
          <a:solidFill>
            <a:srgbClr val="3462AB"/>
          </a:solidFill>
          <a:ln>
            <a:solidFill>
              <a:srgbClr val="3462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latin typeface="Arial" panose="020B0604020202020204" pitchFamily="34" charset="0"/>
                <a:cs typeface="Arial" panose="020B0604020202020204" pitchFamily="34" charset="0"/>
              </a:rPr>
              <a:t>1</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3286123" y="2850118"/>
            <a:ext cx="7524751" cy="616982"/>
          </a:xfrm>
          <a:prstGeom prst="rect">
            <a:avLst/>
          </a:prstGeom>
          <a:noFill/>
        </p:spPr>
        <p:txBody>
          <a:bodyPr wrap="square" rtlCol="0" anchor="ctr">
            <a:noAutofit/>
          </a:bodyPr>
          <a:lstStyle/>
          <a:p>
            <a:r>
              <a:rPr lang="el-GR" b="1" dirty="0">
                <a:solidFill>
                  <a:srgbClr val="3462AB"/>
                </a:solidFill>
                <a:latin typeface="Arial" panose="020B0604020202020204" pitchFamily="34" charset="0"/>
                <a:cs typeface="Arial" panose="020B0604020202020204" pitchFamily="34" charset="0"/>
              </a:rPr>
              <a:t>Απολογισμός 2019 – Προοπτικές 2020</a:t>
            </a:r>
            <a:endParaRPr lang="en-US" b="1" dirty="0">
              <a:solidFill>
                <a:srgbClr val="3462AB"/>
              </a:solidFill>
              <a:latin typeface="Arial" panose="020B0604020202020204" pitchFamily="34" charset="0"/>
              <a:cs typeface="Arial" panose="020B0604020202020204" pitchFamily="34" charset="0"/>
            </a:endParaRPr>
          </a:p>
        </p:txBody>
      </p:sp>
      <p:sp>
        <p:nvSpPr>
          <p:cNvPr id="12" name="Slide Number Placeholder 11"/>
          <p:cNvSpPr>
            <a:spLocks noGrp="1"/>
          </p:cNvSpPr>
          <p:nvPr>
            <p:ph type="sldNum" sz="quarter" idx="12"/>
          </p:nvPr>
        </p:nvSpPr>
        <p:spPr/>
        <p:txBody>
          <a:bodyPr/>
          <a:lstStyle/>
          <a:p>
            <a:fld id="{51543827-C2B0-46E7-89AA-B56A23F9ACD0}" type="slidenum">
              <a:rPr lang="en-US" smtClean="0"/>
              <a:t>3</a:t>
            </a:fld>
            <a:endParaRPr lang="en-US"/>
          </a:p>
        </p:txBody>
      </p:sp>
    </p:spTree>
    <p:extLst>
      <p:ext uri="{BB962C8B-B14F-4D97-AF65-F5344CB8AC3E}">
        <p14:creationId xmlns:p14="http://schemas.microsoft.com/office/powerpoint/2010/main" val="54736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515" name="think-cell Slide" r:id="rId6" imgW="592" imgH="591" progId="TCLayout.ActiveDocument.1">
                  <p:embed/>
                </p:oleObj>
              </mc:Choice>
              <mc:Fallback>
                <p:oleObj name="think-cell Slide" r:id="rId6" imgW="592" imgH="591" progId="TCLayout.ActiveDocument.1">
                  <p:embed/>
                  <p:pic>
                    <p:nvPicPr>
                      <p:cNvPr id="15" name="Object 14"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61AF4BC-991A-497D-B5E4-3E19966064B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defRPr/>
            </a:pPr>
            <a:endParaRPr kumimoji="0" lang="el-GR" sz="3200" u="none" strike="noStrike" kern="1200" cap="none" spc="0" normalizeH="0" noProof="0" dirty="0">
              <a:ln>
                <a:noFill/>
              </a:ln>
              <a:solidFill>
                <a:prstClr val="white"/>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43827-C2B0-46E7-89AA-B56A23F9ACD0}" type="slidenum">
              <a:rPr kumimoji="0" lang="en-US" sz="1200" b="0" i="0" u="none" strike="noStrike" kern="1200" cap="none" spc="0" normalizeH="0" baseline="0" noProof="0" smtClean="0">
                <a:ln>
                  <a:noFill/>
                </a:ln>
                <a:solidFill>
                  <a:srgbClr val="5B9BD5">
                    <a:lumMod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B9BD5">
                  <a:lumMod val="50000"/>
                </a:srgb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92F86963-3D01-4284-B2F9-7F4FED227A50}"/>
              </a:ext>
            </a:extLst>
          </p:cNvPr>
          <p:cNvSpPr>
            <a:spLocks noGrp="1"/>
          </p:cNvSpPr>
          <p:nvPr>
            <p:ph type="title"/>
          </p:nvPr>
        </p:nvSpPr>
        <p:spPr>
          <a:xfrm>
            <a:off x="838200" y="366562"/>
            <a:ext cx="10515600" cy="739775"/>
          </a:xfrm>
        </p:spPr>
        <p:txBody>
          <a:bodyPr>
            <a:normAutofit/>
          </a:bodyPr>
          <a:lstStyle/>
          <a:p>
            <a:r>
              <a:rPr lang="el-GR" dirty="0"/>
              <a:t>ΑΥΞΗΣΗ ΤΟΥΡΙΣΤΩΝ ΧΩΡΙΣ ΑΥΞΗΣΗ ΕΣΟΔΩΝ</a:t>
            </a:r>
          </a:p>
        </p:txBody>
      </p:sp>
      <p:pic>
        <p:nvPicPr>
          <p:cNvPr id="2" name="Εικόνα 1">
            <a:extLst>
              <a:ext uri="{FF2B5EF4-FFF2-40B4-BE49-F238E27FC236}">
                <a16:creationId xmlns:a16="http://schemas.microsoft.com/office/drawing/2014/main" id="{56522351-A73A-4894-A701-08164F1FB599}"/>
              </a:ext>
            </a:extLst>
          </p:cNvPr>
          <p:cNvPicPr>
            <a:picLocks noChangeAspect="1"/>
          </p:cNvPicPr>
          <p:nvPr/>
        </p:nvPicPr>
        <p:blipFill>
          <a:blip r:embed="rId8"/>
          <a:stretch>
            <a:fillRect/>
          </a:stretch>
        </p:blipFill>
        <p:spPr>
          <a:xfrm>
            <a:off x="2381499" y="1212778"/>
            <a:ext cx="8468907" cy="5458587"/>
          </a:xfrm>
          <a:prstGeom prst="rect">
            <a:avLst/>
          </a:prstGeom>
        </p:spPr>
      </p:pic>
    </p:spTree>
    <p:extLst>
      <p:ext uri="{BB962C8B-B14F-4D97-AF65-F5344CB8AC3E}">
        <p14:creationId xmlns:p14="http://schemas.microsoft.com/office/powerpoint/2010/main" val="374297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BF85FAB5-6889-4DDC-9771-BCFD224707E5}"/>
              </a:ext>
            </a:extLst>
          </p:cNvPr>
          <p:cNvSpPr>
            <a:spLocks noGrp="1"/>
          </p:cNvSpPr>
          <p:nvPr>
            <p:ph idx="1"/>
          </p:nvPr>
        </p:nvSpPr>
        <p:spPr/>
        <p:txBody>
          <a:bodyPr/>
          <a:lstStyle/>
          <a:p>
            <a:endParaRPr lang="el-GR"/>
          </a:p>
        </p:txBody>
      </p:sp>
      <p:sp>
        <p:nvSpPr>
          <p:cNvPr id="3" name="Τίτλος 2">
            <a:extLst>
              <a:ext uri="{FF2B5EF4-FFF2-40B4-BE49-F238E27FC236}">
                <a16:creationId xmlns:a16="http://schemas.microsoft.com/office/drawing/2014/main" id="{9EB4EAEB-C6E6-42C8-8CFE-189506EDA815}"/>
              </a:ext>
            </a:extLst>
          </p:cNvPr>
          <p:cNvSpPr>
            <a:spLocks noGrp="1"/>
          </p:cNvSpPr>
          <p:nvPr>
            <p:ph type="title"/>
          </p:nvPr>
        </p:nvSpPr>
        <p:spPr/>
        <p:txBody>
          <a:bodyPr/>
          <a:lstStyle/>
          <a:p>
            <a:r>
              <a:rPr lang="el-GR" dirty="0"/>
              <a:t>ΠΤΩΣΗ ΜΕΣΟΥ ΕΣΟΔΟΥ ΣΤΟ 70% ΤΗΣ ΕΥΡΩΠΗΣ</a:t>
            </a:r>
          </a:p>
        </p:txBody>
      </p:sp>
      <p:sp>
        <p:nvSpPr>
          <p:cNvPr id="4" name="Θέση αριθμού διαφάνειας 3">
            <a:extLst>
              <a:ext uri="{FF2B5EF4-FFF2-40B4-BE49-F238E27FC236}">
                <a16:creationId xmlns:a16="http://schemas.microsoft.com/office/drawing/2014/main" id="{059A0030-A2D9-488C-9C26-220ADEC25D7B}"/>
              </a:ext>
            </a:extLst>
          </p:cNvPr>
          <p:cNvSpPr>
            <a:spLocks noGrp="1"/>
          </p:cNvSpPr>
          <p:nvPr>
            <p:ph type="sldNum" sz="quarter" idx="12"/>
          </p:nvPr>
        </p:nvSpPr>
        <p:spPr/>
        <p:txBody>
          <a:bodyPr/>
          <a:lstStyle/>
          <a:p>
            <a:fld id="{51543827-C2B0-46E7-89AA-B56A23F9ACD0}" type="slidenum">
              <a:rPr lang="en-US" smtClean="0"/>
              <a:t>5</a:t>
            </a:fld>
            <a:endParaRPr lang="en-US"/>
          </a:p>
        </p:txBody>
      </p:sp>
      <p:pic>
        <p:nvPicPr>
          <p:cNvPr id="5" name="Εικόνα 4">
            <a:extLst>
              <a:ext uri="{FF2B5EF4-FFF2-40B4-BE49-F238E27FC236}">
                <a16:creationId xmlns:a16="http://schemas.microsoft.com/office/drawing/2014/main" id="{3BD7AB53-C765-45B7-8578-DDED2C9C3CCB}"/>
              </a:ext>
            </a:extLst>
          </p:cNvPr>
          <p:cNvPicPr>
            <a:picLocks noChangeAspect="1"/>
          </p:cNvPicPr>
          <p:nvPr/>
        </p:nvPicPr>
        <p:blipFill>
          <a:blip r:embed="rId3"/>
          <a:stretch>
            <a:fillRect/>
          </a:stretch>
        </p:blipFill>
        <p:spPr>
          <a:xfrm>
            <a:off x="2909067" y="1367314"/>
            <a:ext cx="7754432" cy="4544059"/>
          </a:xfrm>
          <a:prstGeom prst="rect">
            <a:avLst/>
          </a:prstGeom>
        </p:spPr>
      </p:pic>
    </p:spTree>
    <p:extLst>
      <p:ext uri="{BB962C8B-B14F-4D97-AF65-F5344CB8AC3E}">
        <p14:creationId xmlns:p14="http://schemas.microsoft.com/office/powerpoint/2010/main" val="353395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35806DAE-C1A2-4BFE-B048-69277AD3D749}"/>
              </a:ext>
            </a:extLst>
          </p:cNvPr>
          <p:cNvSpPr>
            <a:spLocks noGrp="1"/>
          </p:cNvSpPr>
          <p:nvPr>
            <p:ph idx="1"/>
          </p:nvPr>
        </p:nvSpPr>
        <p:spPr/>
        <p:txBody>
          <a:bodyPr/>
          <a:lstStyle/>
          <a:p>
            <a:endParaRPr lang="el-GR" dirty="0"/>
          </a:p>
        </p:txBody>
      </p:sp>
      <p:sp>
        <p:nvSpPr>
          <p:cNvPr id="3" name="Τίτλος 2">
            <a:extLst>
              <a:ext uri="{FF2B5EF4-FFF2-40B4-BE49-F238E27FC236}">
                <a16:creationId xmlns:a16="http://schemas.microsoft.com/office/drawing/2014/main" id="{5B054EF3-9879-4265-A037-3A5043D0AF20}"/>
              </a:ext>
            </a:extLst>
          </p:cNvPr>
          <p:cNvSpPr>
            <a:spLocks noGrp="1"/>
          </p:cNvSpPr>
          <p:nvPr>
            <p:ph type="title"/>
          </p:nvPr>
        </p:nvSpPr>
        <p:spPr/>
        <p:txBody>
          <a:bodyPr/>
          <a:lstStyle/>
          <a:p>
            <a:r>
              <a:rPr lang="el-GR" dirty="0"/>
              <a:t>2019: ΚΟΝΤΡΑ ΣΤΗΝ ΤΑΣΗ</a:t>
            </a:r>
          </a:p>
        </p:txBody>
      </p:sp>
      <p:sp>
        <p:nvSpPr>
          <p:cNvPr id="4" name="Θέση αριθμού διαφάνειας 3">
            <a:extLst>
              <a:ext uri="{FF2B5EF4-FFF2-40B4-BE49-F238E27FC236}">
                <a16:creationId xmlns:a16="http://schemas.microsoft.com/office/drawing/2014/main" id="{39EDDE4A-D2F1-400A-944A-AD22B59F9305}"/>
              </a:ext>
            </a:extLst>
          </p:cNvPr>
          <p:cNvSpPr>
            <a:spLocks noGrp="1"/>
          </p:cNvSpPr>
          <p:nvPr>
            <p:ph type="sldNum" sz="quarter" idx="12"/>
          </p:nvPr>
        </p:nvSpPr>
        <p:spPr/>
        <p:txBody>
          <a:bodyPr/>
          <a:lstStyle/>
          <a:p>
            <a:fld id="{51543827-C2B0-46E7-89AA-B56A23F9ACD0}" type="slidenum">
              <a:rPr lang="en-US" smtClean="0"/>
              <a:t>6</a:t>
            </a:fld>
            <a:endParaRPr lang="en-US"/>
          </a:p>
        </p:txBody>
      </p:sp>
      <p:pic>
        <p:nvPicPr>
          <p:cNvPr id="5" name="Εικόνα 4">
            <a:extLst>
              <a:ext uri="{FF2B5EF4-FFF2-40B4-BE49-F238E27FC236}">
                <a16:creationId xmlns:a16="http://schemas.microsoft.com/office/drawing/2014/main" id="{01D577FB-D542-4D51-95A4-52E7B5DC7B3E}"/>
              </a:ext>
            </a:extLst>
          </p:cNvPr>
          <p:cNvPicPr>
            <a:picLocks noChangeAspect="1"/>
          </p:cNvPicPr>
          <p:nvPr/>
        </p:nvPicPr>
        <p:blipFill>
          <a:blip r:embed="rId3"/>
          <a:stretch>
            <a:fillRect/>
          </a:stretch>
        </p:blipFill>
        <p:spPr>
          <a:xfrm>
            <a:off x="2480758" y="1104900"/>
            <a:ext cx="6217000" cy="5553525"/>
          </a:xfrm>
          <a:prstGeom prst="rect">
            <a:avLst/>
          </a:prstGeom>
        </p:spPr>
      </p:pic>
      <p:pic>
        <p:nvPicPr>
          <p:cNvPr id="6" name="Εικόνα 5">
            <a:extLst>
              <a:ext uri="{FF2B5EF4-FFF2-40B4-BE49-F238E27FC236}">
                <a16:creationId xmlns:a16="http://schemas.microsoft.com/office/drawing/2014/main" id="{D98E6182-32EA-4389-B683-0C4CFB31A182}"/>
              </a:ext>
            </a:extLst>
          </p:cNvPr>
          <p:cNvPicPr>
            <a:picLocks noChangeAspect="1"/>
          </p:cNvPicPr>
          <p:nvPr/>
        </p:nvPicPr>
        <p:blipFill>
          <a:blip r:embed="rId4"/>
          <a:stretch>
            <a:fillRect/>
          </a:stretch>
        </p:blipFill>
        <p:spPr>
          <a:xfrm>
            <a:off x="8697758" y="1104900"/>
            <a:ext cx="1066949" cy="895475"/>
          </a:xfrm>
          <a:prstGeom prst="rect">
            <a:avLst/>
          </a:prstGeom>
        </p:spPr>
      </p:pic>
    </p:spTree>
    <p:extLst>
      <p:ext uri="{BB962C8B-B14F-4D97-AF65-F5344CB8AC3E}">
        <p14:creationId xmlns:p14="http://schemas.microsoft.com/office/powerpoint/2010/main" val="4190140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FEAAEE1-8AEC-4D48-A225-66161F68E8E2}"/>
              </a:ext>
            </a:extLst>
          </p:cNvPr>
          <p:cNvSpPr>
            <a:spLocks noGrp="1"/>
          </p:cNvSpPr>
          <p:nvPr>
            <p:ph type="title"/>
          </p:nvPr>
        </p:nvSpPr>
        <p:spPr/>
        <p:txBody>
          <a:bodyPr>
            <a:normAutofit fontScale="90000"/>
          </a:bodyPr>
          <a:lstStyle/>
          <a:p>
            <a:r>
              <a:rPr lang="el-GR" dirty="0"/>
              <a:t>2019: ΚΟΝΤΡΑ ΣΤΗΝ ΤΑΣΗ</a:t>
            </a:r>
            <a:br>
              <a:rPr lang="el-GR" dirty="0"/>
            </a:br>
            <a:endParaRPr lang="el-GR" dirty="0"/>
          </a:p>
        </p:txBody>
      </p:sp>
      <p:sp>
        <p:nvSpPr>
          <p:cNvPr id="4" name="Θέση αριθμού διαφάνειας 3">
            <a:extLst>
              <a:ext uri="{FF2B5EF4-FFF2-40B4-BE49-F238E27FC236}">
                <a16:creationId xmlns:a16="http://schemas.microsoft.com/office/drawing/2014/main" id="{20FB5896-FE05-4490-86ED-5AC16D02FA4E}"/>
              </a:ext>
            </a:extLst>
          </p:cNvPr>
          <p:cNvSpPr>
            <a:spLocks noGrp="1"/>
          </p:cNvSpPr>
          <p:nvPr>
            <p:ph type="sldNum" sz="quarter" idx="12"/>
          </p:nvPr>
        </p:nvSpPr>
        <p:spPr/>
        <p:txBody>
          <a:bodyPr/>
          <a:lstStyle/>
          <a:p>
            <a:fld id="{51543827-C2B0-46E7-89AA-B56A23F9ACD0}" type="slidenum">
              <a:rPr lang="en-US" smtClean="0"/>
              <a:t>7</a:t>
            </a:fld>
            <a:endParaRPr lang="en-US"/>
          </a:p>
        </p:txBody>
      </p:sp>
      <p:pic>
        <p:nvPicPr>
          <p:cNvPr id="5" name="Google Shape;345;p61">
            <a:extLst>
              <a:ext uri="{FF2B5EF4-FFF2-40B4-BE49-F238E27FC236}">
                <a16:creationId xmlns:a16="http://schemas.microsoft.com/office/drawing/2014/main" id="{7F53BFC6-0E8A-46B8-8861-429CDCC0EEC2}"/>
              </a:ext>
            </a:extLst>
          </p:cNvPr>
          <p:cNvPicPr preferRelativeResize="0">
            <a:picLocks noGrp="1"/>
          </p:cNvPicPr>
          <p:nvPr>
            <p:ph idx="1"/>
          </p:nvPr>
        </p:nvPicPr>
        <p:blipFill rotWithShape="1">
          <a:blip r:embed="rId3">
            <a:alphaModFix/>
          </a:blip>
          <a:srcRect/>
          <a:stretch/>
        </p:blipFill>
        <p:spPr>
          <a:xfrm>
            <a:off x="656665" y="1714500"/>
            <a:ext cx="5715000" cy="3429000"/>
          </a:xfrm>
          <a:prstGeom prst="rect">
            <a:avLst/>
          </a:prstGeom>
          <a:noFill/>
          <a:ln>
            <a:noFill/>
          </a:ln>
        </p:spPr>
      </p:pic>
      <p:pic>
        <p:nvPicPr>
          <p:cNvPr id="6" name="Google Shape;356;p62">
            <a:extLst>
              <a:ext uri="{FF2B5EF4-FFF2-40B4-BE49-F238E27FC236}">
                <a16:creationId xmlns:a16="http://schemas.microsoft.com/office/drawing/2014/main" id="{2217BC26-DD6F-4C9A-B4CB-3512A39C7108}"/>
              </a:ext>
            </a:extLst>
          </p:cNvPr>
          <p:cNvPicPr preferRelativeResize="0"/>
          <p:nvPr/>
        </p:nvPicPr>
        <p:blipFill rotWithShape="1">
          <a:blip r:embed="rId4">
            <a:alphaModFix/>
          </a:blip>
          <a:srcRect/>
          <a:stretch/>
        </p:blipFill>
        <p:spPr>
          <a:xfrm>
            <a:off x="6371665" y="1714500"/>
            <a:ext cx="5779994" cy="3429000"/>
          </a:xfrm>
          <a:prstGeom prst="rect">
            <a:avLst/>
          </a:prstGeom>
          <a:noFill/>
          <a:ln>
            <a:noFill/>
          </a:ln>
        </p:spPr>
      </p:pic>
      <p:sp>
        <p:nvSpPr>
          <p:cNvPr id="8" name="Google Shape;347;p61">
            <a:extLst>
              <a:ext uri="{FF2B5EF4-FFF2-40B4-BE49-F238E27FC236}">
                <a16:creationId xmlns:a16="http://schemas.microsoft.com/office/drawing/2014/main" id="{DC898BFD-A63E-4853-AEE1-3AC7BF819FED}"/>
              </a:ext>
            </a:extLst>
          </p:cNvPr>
          <p:cNvSpPr txBox="1"/>
          <p:nvPr/>
        </p:nvSpPr>
        <p:spPr>
          <a:xfrm>
            <a:off x="2990879" y="2795682"/>
            <a:ext cx="954713" cy="3070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l-GR" sz="1400" b="1" i="0" u="none" strike="noStrike" cap="none" dirty="0">
                <a:solidFill>
                  <a:srgbClr val="FF0000"/>
                </a:solidFill>
                <a:latin typeface="Arial"/>
                <a:ea typeface="Arial"/>
                <a:cs typeface="Arial"/>
                <a:sym typeface="Arial"/>
              </a:rPr>
              <a:t>+3,6%</a:t>
            </a:r>
            <a:endParaRPr sz="1400" b="1"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110905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0C1B422C-DF28-403C-A55B-3F82F3C5527F}"/>
              </a:ext>
            </a:extLst>
          </p:cNvPr>
          <p:cNvSpPr>
            <a:spLocks noGrp="1"/>
          </p:cNvSpPr>
          <p:nvPr>
            <p:ph idx="1"/>
          </p:nvPr>
        </p:nvSpPr>
        <p:spPr/>
        <p:txBody>
          <a:bodyPr>
            <a:normAutofit/>
          </a:bodyPr>
          <a:lstStyle/>
          <a:p>
            <a:r>
              <a:rPr lang="el-GR" sz="3600" dirty="0"/>
              <a:t>Η τάση έδειχνε πτώση (προκρατήσεις)</a:t>
            </a:r>
          </a:p>
          <a:p>
            <a:r>
              <a:rPr lang="el-GR" sz="3600" dirty="0"/>
              <a:t>Έκτακτα περιστατικά έπρεπε να αντιμετωπιστούν</a:t>
            </a:r>
          </a:p>
          <a:p>
            <a:r>
              <a:rPr lang="el-GR" sz="3600" dirty="0"/>
              <a:t>Φυσιολογική καθυστέρηση λόγω πολιτικής αλλαγής</a:t>
            </a:r>
            <a:endParaRPr lang="en-US" sz="3600" dirty="0"/>
          </a:p>
          <a:p>
            <a:r>
              <a:rPr lang="el-GR" sz="3600" dirty="0"/>
              <a:t>Επιτάχυνση αδειοδοτήσεων και επενδυτικών έργων (ιαματικές, μαρίνες κτλ.)</a:t>
            </a:r>
          </a:p>
        </p:txBody>
      </p:sp>
      <p:sp>
        <p:nvSpPr>
          <p:cNvPr id="3" name="Τίτλος 2">
            <a:extLst>
              <a:ext uri="{FF2B5EF4-FFF2-40B4-BE49-F238E27FC236}">
                <a16:creationId xmlns:a16="http://schemas.microsoft.com/office/drawing/2014/main" id="{B31A1D12-7DC8-4CDE-9F48-6F29174AA4AC}"/>
              </a:ext>
            </a:extLst>
          </p:cNvPr>
          <p:cNvSpPr>
            <a:spLocks noGrp="1"/>
          </p:cNvSpPr>
          <p:nvPr>
            <p:ph type="title"/>
          </p:nvPr>
        </p:nvSpPr>
        <p:spPr/>
        <p:txBody>
          <a:bodyPr/>
          <a:lstStyle/>
          <a:p>
            <a:r>
              <a:rPr lang="el-GR" dirty="0"/>
              <a:t>ΕΠΙΤΥΧΙΑ ΣΕ ΔΥΣΚΟΛΕΣ ΣΥΝΘΗΚΕΣ</a:t>
            </a:r>
          </a:p>
        </p:txBody>
      </p:sp>
      <p:sp>
        <p:nvSpPr>
          <p:cNvPr id="4" name="Θέση αριθμού διαφάνειας 3">
            <a:extLst>
              <a:ext uri="{FF2B5EF4-FFF2-40B4-BE49-F238E27FC236}">
                <a16:creationId xmlns:a16="http://schemas.microsoft.com/office/drawing/2014/main" id="{F403D97B-F8FB-4D24-8C8C-C2300CCDA1EB}"/>
              </a:ext>
            </a:extLst>
          </p:cNvPr>
          <p:cNvSpPr>
            <a:spLocks noGrp="1"/>
          </p:cNvSpPr>
          <p:nvPr>
            <p:ph type="sldNum" sz="quarter" idx="12"/>
          </p:nvPr>
        </p:nvSpPr>
        <p:spPr/>
        <p:txBody>
          <a:bodyPr/>
          <a:lstStyle/>
          <a:p>
            <a:fld id="{51543827-C2B0-46E7-89AA-B56A23F9ACD0}" type="slidenum">
              <a:rPr lang="en-US" smtClean="0"/>
              <a:t>8</a:t>
            </a:fld>
            <a:endParaRPr lang="en-US"/>
          </a:p>
        </p:txBody>
      </p:sp>
    </p:spTree>
    <p:extLst>
      <p:ext uri="{BB962C8B-B14F-4D97-AF65-F5344CB8AC3E}">
        <p14:creationId xmlns:p14="http://schemas.microsoft.com/office/powerpoint/2010/main" val="356322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923C2433-F82A-40B8-BE17-828D198C1B3A}"/>
              </a:ext>
            </a:extLst>
          </p:cNvPr>
          <p:cNvSpPr>
            <a:spLocks noGrp="1"/>
          </p:cNvSpPr>
          <p:nvPr>
            <p:ph idx="1"/>
          </p:nvPr>
        </p:nvSpPr>
        <p:spPr/>
        <p:txBody>
          <a:bodyPr/>
          <a:lstStyle/>
          <a:p>
            <a:endParaRPr lang="el-GR"/>
          </a:p>
        </p:txBody>
      </p:sp>
      <p:sp>
        <p:nvSpPr>
          <p:cNvPr id="3" name="Τίτλος 2">
            <a:extLst>
              <a:ext uri="{FF2B5EF4-FFF2-40B4-BE49-F238E27FC236}">
                <a16:creationId xmlns:a16="http://schemas.microsoft.com/office/drawing/2014/main" id="{7CCAB65A-A7B9-402E-B8C8-8D338F3F112F}"/>
              </a:ext>
            </a:extLst>
          </p:cNvPr>
          <p:cNvSpPr>
            <a:spLocks noGrp="1"/>
          </p:cNvSpPr>
          <p:nvPr>
            <p:ph type="title"/>
          </p:nvPr>
        </p:nvSpPr>
        <p:spPr/>
        <p:txBody>
          <a:bodyPr/>
          <a:lstStyle/>
          <a:p>
            <a:r>
              <a:rPr lang="el-GR" dirty="0"/>
              <a:t>ΓΙΑ ΠΡΩΤΗ ΦΟΡΑ ΚΑΜΠΑΝΙΑ ΤΟΝ ΙΑΝΟΥΑΡΙΟ</a:t>
            </a:r>
          </a:p>
        </p:txBody>
      </p:sp>
      <p:sp>
        <p:nvSpPr>
          <p:cNvPr id="4" name="Θέση αριθμού διαφάνειας 3">
            <a:extLst>
              <a:ext uri="{FF2B5EF4-FFF2-40B4-BE49-F238E27FC236}">
                <a16:creationId xmlns:a16="http://schemas.microsoft.com/office/drawing/2014/main" id="{5BA151B6-C5BA-4585-9683-B96AA1344EE7}"/>
              </a:ext>
            </a:extLst>
          </p:cNvPr>
          <p:cNvSpPr>
            <a:spLocks noGrp="1"/>
          </p:cNvSpPr>
          <p:nvPr>
            <p:ph type="sldNum" sz="quarter" idx="12"/>
          </p:nvPr>
        </p:nvSpPr>
        <p:spPr/>
        <p:txBody>
          <a:bodyPr/>
          <a:lstStyle/>
          <a:p>
            <a:fld id="{51543827-C2B0-46E7-89AA-B56A23F9ACD0}" type="slidenum">
              <a:rPr lang="en-US" smtClean="0"/>
              <a:t>9</a:t>
            </a:fld>
            <a:endParaRPr lang="en-US"/>
          </a:p>
        </p:txBody>
      </p:sp>
      <p:pic>
        <p:nvPicPr>
          <p:cNvPr id="5" name="Εικόνα 4">
            <a:extLst>
              <a:ext uri="{FF2B5EF4-FFF2-40B4-BE49-F238E27FC236}">
                <a16:creationId xmlns:a16="http://schemas.microsoft.com/office/drawing/2014/main" id="{97BAE35E-39DD-46D7-8310-051024150446}"/>
              </a:ext>
            </a:extLst>
          </p:cNvPr>
          <p:cNvPicPr>
            <a:picLocks noChangeAspect="1"/>
          </p:cNvPicPr>
          <p:nvPr/>
        </p:nvPicPr>
        <p:blipFill>
          <a:blip r:embed="rId3"/>
          <a:stretch>
            <a:fillRect/>
          </a:stretch>
        </p:blipFill>
        <p:spPr>
          <a:xfrm>
            <a:off x="378063" y="2691840"/>
            <a:ext cx="5500760" cy="3917576"/>
          </a:xfrm>
          <a:prstGeom prst="rect">
            <a:avLst/>
          </a:prstGeom>
        </p:spPr>
      </p:pic>
      <p:pic>
        <p:nvPicPr>
          <p:cNvPr id="6" name="Εικόνα 5">
            <a:extLst>
              <a:ext uri="{FF2B5EF4-FFF2-40B4-BE49-F238E27FC236}">
                <a16:creationId xmlns:a16="http://schemas.microsoft.com/office/drawing/2014/main" id="{9ED3CC74-941C-449B-8218-32718A6605BF}"/>
              </a:ext>
            </a:extLst>
          </p:cNvPr>
          <p:cNvPicPr>
            <a:picLocks noChangeAspect="1"/>
          </p:cNvPicPr>
          <p:nvPr/>
        </p:nvPicPr>
        <p:blipFill>
          <a:blip r:embed="rId4"/>
          <a:stretch>
            <a:fillRect/>
          </a:stretch>
        </p:blipFill>
        <p:spPr>
          <a:xfrm>
            <a:off x="5763484" y="922338"/>
            <a:ext cx="6428516" cy="4544604"/>
          </a:xfrm>
          <a:prstGeom prst="rect">
            <a:avLst/>
          </a:prstGeom>
        </p:spPr>
      </p:pic>
    </p:spTree>
    <p:extLst>
      <p:ext uri="{BB962C8B-B14F-4D97-AF65-F5344CB8AC3E}">
        <p14:creationId xmlns:p14="http://schemas.microsoft.com/office/powerpoint/2010/main" val="3948105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4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iCzR45tRzyvWgv8L4FT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yR8xTmHTBOMdux6p2maS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eFbEyrCQJ6lWZM0s0M7b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eFbEyrCQJ6lWZM0s0M7b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95K.D0vSeq85.Qocf5Z5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iCzR45tRzyvWgv8L4FT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1009</Words>
  <Application>Microsoft Office PowerPoint</Application>
  <PresentationFormat>Ευρεία οθόνη</PresentationFormat>
  <Paragraphs>186</Paragraphs>
  <Slides>20</Slides>
  <Notes>13</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20</vt:i4>
      </vt:variant>
    </vt:vector>
  </HeadingPairs>
  <TitlesOfParts>
    <vt:vector size="27" baseType="lpstr">
      <vt:lpstr>Arial</vt:lpstr>
      <vt:lpstr>Calibri</vt:lpstr>
      <vt:lpstr>inherit</vt:lpstr>
      <vt:lpstr>Office Theme</vt:lpstr>
      <vt:lpstr>1_Office Theme</vt:lpstr>
      <vt:lpstr>2_Office Theme</vt:lpstr>
      <vt:lpstr>think-cell Slide</vt:lpstr>
      <vt:lpstr>Υπουργείο Τουρισμού</vt:lpstr>
      <vt:lpstr>Περιεχόμενα</vt:lpstr>
      <vt:lpstr>Παρουσίαση του PowerPoint</vt:lpstr>
      <vt:lpstr>ΑΥΞΗΣΗ ΤΟΥΡΙΣΤΩΝ ΧΩΡΙΣ ΑΥΞΗΣΗ ΕΣΟΔΩΝ</vt:lpstr>
      <vt:lpstr>ΠΤΩΣΗ ΜΕΣΟΥ ΕΣΟΔΟΥ ΣΤΟ 70% ΤΗΣ ΕΥΡΩΠΗΣ</vt:lpstr>
      <vt:lpstr>2019: ΚΟΝΤΡΑ ΣΤΗΝ ΤΑΣΗ</vt:lpstr>
      <vt:lpstr>2019: ΚΟΝΤΡΑ ΣΤΗΝ ΤΑΣΗ </vt:lpstr>
      <vt:lpstr>ΕΠΙΤΥΧΙΑ ΣΕ ΔΥΣΚΟΛΕΣ ΣΥΝΘΗΚΕΣ</vt:lpstr>
      <vt:lpstr>ΓΙΑ ΠΡΩΤΗ ΦΟΡΑ ΚΑΜΠΑΝΙΑ ΤΟΝ ΙΑΝΟΥΑΡΙΟ</vt:lpstr>
      <vt:lpstr>ΘΕΤΙΚΕΣ ΠΡΟΟΠΤΙΚΕΣ</vt:lpstr>
      <vt:lpstr>Παρουσίαση του PowerPoint</vt:lpstr>
      <vt:lpstr>ΣΤΡΑΤΗΓΙΚΟΙ ΣΤΟΧΟΙ</vt:lpstr>
      <vt:lpstr>ΣΤΡΑΤΗΓΙΚΟΙ ΣΤΟΧΟΙ</vt:lpstr>
      <vt:lpstr>Παρουσίαση του PowerPoint</vt:lpstr>
      <vt:lpstr>ΣΤΡΑΤΗΓΙΚΕΣ ΔΡΑΣΕΙΣ</vt:lpstr>
      <vt:lpstr>ΣΤΡΑΤΗΓΙΚΕΣ ΔΡΑΣΕΙΣ </vt:lpstr>
      <vt:lpstr>ΣΤΡΑΤΗΓΙΚΕΣ ΔΡΑΣΕΙΣ</vt:lpstr>
      <vt:lpstr>Παρουσίαση του PowerPoint</vt:lpstr>
      <vt:lpstr>ΒΡΑΧΥΠΡΟΘΕΣΜΕΣ ΠΡΟΤΕΡΑΙΟΤΗΤΕΣ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2019-07-09T09:31:45Z</dcterms:created>
  <dcterms:modified xsi:type="dcterms:W3CDTF">2020-01-27T10:06:52Z</dcterms:modified>
</cp:coreProperties>
</file>